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 rot="5400000">
            <a:off x="4743450" y="2381249"/>
            <a:ext cx="5486399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49"/>
            <a:ext cx="5486399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 rot="5400000">
            <a:off x="2514599" y="152399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4D"/>
            </a:gs>
            <a:gs pos="100000">
              <a:srgbClr val="0066CC"/>
            </a:gs>
          </a:gsLst>
          <a:lin ang="5400000" scaled="0"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/>
        </p:nvSpPr>
        <p:spPr>
          <a:xfrm>
            <a:off x="1262062" y="984250"/>
            <a:ext cx="6732587" cy="19494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Arial"/>
              <a:buNone/>
            </a:pPr>
            <a:r>
              <a:rPr lang="en-US" sz="4800" b="1" i="0" u="none" strike="noStrike" cap="none" baseline="0">
                <a:solidFill>
                  <a:srgbClr val="FFFF90"/>
                </a:solidFill>
                <a:latin typeface="Arial"/>
                <a:ea typeface="Arial"/>
                <a:cs typeface="Arial"/>
                <a:sym typeface="Arial"/>
              </a:rPr>
              <a:t>Impacts of Predation Laws on Wyoming Land Owners</a:t>
            </a:r>
          </a:p>
        </p:txBody>
      </p:sp>
      <p:sp>
        <p:nvSpPr>
          <p:cNvPr id="48" name="Shape 48"/>
          <p:cNvSpPr/>
          <p:nvPr/>
        </p:nvSpPr>
        <p:spPr>
          <a:xfrm>
            <a:off x="1314450" y="3602037"/>
            <a:ext cx="6916736" cy="1586"/>
          </a:xfrm>
          <a:custGeom>
            <a:avLst/>
            <a:gdLst/>
            <a:ahLst/>
            <a:cxnLst/>
            <a:rect l="0" t="0" r="0" b="0"/>
            <a:pathLst>
              <a:path w="4356" h="1" extrusionOk="0">
                <a:moveTo>
                  <a:pt x="0" y="0"/>
                </a:moveTo>
                <a:lnTo>
                  <a:pt x="4356" y="0"/>
                </a:lnTo>
              </a:path>
            </a:pathLst>
          </a:custGeom>
          <a:noFill/>
          <a:ln w="50800" cap="rnd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/>
          <p:nvPr/>
        </p:nvSpPr>
        <p:spPr>
          <a:xfrm>
            <a:off x="4953000" y="4876800"/>
            <a:ext cx="4051300" cy="5492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Wyoming Dept. Of Agriculture</a:t>
            </a:r>
          </a:p>
        </p:txBody>
      </p:sp>
      <p:sp>
        <p:nvSpPr>
          <p:cNvPr id="50" name="Shape 50"/>
          <p:cNvSpPr/>
          <p:nvPr/>
        </p:nvSpPr>
        <p:spPr>
          <a:xfrm>
            <a:off x="1052512" y="3960812"/>
            <a:ext cx="3543299" cy="2206624"/>
          </a:xfrm>
          <a:custGeom>
            <a:avLst/>
            <a:gdLst/>
            <a:ahLst/>
            <a:cxnLst/>
            <a:rect l="0" t="0" r="0" b="0"/>
            <a:pathLst>
              <a:path w="2231" h="1389" extrusionOk="0">
                <a:moveTo>
                  <a:pt x="0" y="0"/>
                </a:moveTo>
                <a:lnTo>
                  <a:pt x="2231" y="0"/>
                </a:lnTo>
                <a:lnTo>
                  <a:pt x="2231" y="1389"/>
                </a:lnTo>
                <a:lnTo>
                  <a:pt x="0" y="1389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Shape 51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1143000" y="4052887"/>
            <a:ext cx="3544886" cy="22082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1763711" y="441325"/>
            <a:ext cx="6049962" cy="21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rgbClr val="FFFF90"/>
                </a:solidFill>
                <a:latin typeface="Arial"/>
                <a:ea typeface="Arial"/>
                <a:cs typeface="Arial"/>
                <a:sym typeface="Arial"/>
              </a:rPr>
              <a:t>Impacts of Predation Laws on Wyoming Land Owners</a:t>
            </a:r>
          </a:p>
        </p:txBody>
      </p:sp>
      <p:sp>
        <p:nvSpPr>
          <p:cNvPr id="145" name="Shape 145"/>
          <p:cNvSpPr/>
          <p:nvPr/>
        </p:nvSpPr>
        <p:spPr>
          <a:xfrm>
            <a:off x="1379537" y="750887"/>
            <a:ext cx="6915149" cy="1586"/>
          </a:xfrm>
          <a:custGeom>
            <a:avLst/>
            <a:gdLst/>
            <a:ahLst/>
            <a:cxnLst/>
            <a:rect l="0" t="0" r="0" b="0"/>
            <a:pathLst>
              <a:path w="4355" h="1" extrusionOk="0">
                <a:moveTo>
                  <a:pt x="0" y="0"/>
                </a:moveTo>
                <a:lnTo>
                  <a:pt x="4355" y="0"/>
                </a:lnTo>
              </a:path>
            </a:pathLst>
          </a:custGeom>
          <a:noFill/>
          <a:ln w="50800" cap="rnd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2117725" y="1339850"/>
            <a:ext cx="2533650" cy="9810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Times New Roman"/>
              <a:buNone/>
            </a:pPr>
            <a:r>
              <a:rPr lang="en-US" sz="3600" b="1" i="0" u="none" strike="noStrike" cap="none" baseline="0">
                <a:solidFill>
                  <a:srgbClr val="FFFF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Legislative Overview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1779586" y="2654300"/>
            <a:ext cx="3438525" cy="4492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 Dates - State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1228725" y="3573462"/>
            <a:ext cx="7667625" cy="25082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1976: WY receives full EPA registration for use of the M-44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1977: Predatory Animal Law amended to provide for taxation of both cattle &amp; sheep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1978: EPA sues WDA over use of 1080 baits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5651500" y="3130550"/>
            <a:ext cx="3262312" cy="21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52411" marR="0" lvl="0" indent="-25241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Mountain Lion Depredation</a:t>
            </a: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5772150" y="1028700"/>
            <a:ext cx="2879724" cy="20161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1762125" y="441325"/>
            <a:ext cx="6049962" cy="21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rgbClr val="FFFF90"/>
                </a:solidFill>
                <a:latin typeface="Arial"/>
                <a:ea typeface="Arial"/>
                <a:cs typeface="Arial"/>
                <a:sym typeface="Arial"/>
              </a:rPr>
              <a:t>Impacts of Predation Laws on Wyoming Land Owners</a:t>
            </a:r>
          </a:p>
        </p:txBody>
      </p:sp>
      <p:sp>
        <p:nvSpPr>
          <p:cNvPr id="156" name="Shape 156"/>
          <p:cNvSpPr/>
          <p:nvPr/>
        </p:nvSpPr>
        <p:spPr>
          <a:xfrm>
            <a:off x="1379537" y="750887"/>
            <a:ext cx="6915149" cy="1586"/>
          </a:xfrm>
          <a:custGeom>
            <a:avLst/>
            <a:gdLst/>
            <a:ahLst/>
            <a:cxnLst/>
            <a:rect l="0" t="0" r="0" b="0"/>
            <a:pathLst>
              <a:path w="4355" h="1" extrusionOk="0">
                <a:moveTo>
                  <a:pt x="0" y="0"/>
                </a:moveTo>
                <a:lnTo>
                  <a:pt x="4355" y="0"/>
                </a:lnTo>
              </a:path>
            </a:pathLst>
          </a:custGeom>
          <a:noFill/>
          <a:ln w="50800" cap="rnd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2117725" y="1339850"/>
            <a:ext cx="2533650" cy="9810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Times New Roman"/>
              <a:buNone/>
            </a:pPr>
            <a:r>
              <a:rPr lang="en-US" sz="3600" b="1" i="0" u="none" strike="noStrike" cap="none" baseline="0">
                <a:solidFill>
                  <a:srgbClr val="FFFF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Legislative Overview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1779586" y="2654300"/>
            <a:ext cx="3438525" cy="4492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 Dates - State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1228725" y="3573462"/>
            <a:ext cx="7667625" cy="29432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1985: WY receives EPA registration for the Livestock Protection Collar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1988: ADC personnel transferred from WDA to USDA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1990: Mill levy repealed, per head assessment created; entire PC law amended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5651500" y="3130550"/>
            <a:ext cx="3262312" cy="21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52411" marR="0" lvl="0" indent="-25241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Bobcat Depredation</a:t>
            </a: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5772150" y="1028700"/>
            <a:ext cx="2879724" cy="20161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/>
        </p:nvSpPr>
        <p:spPr>
          <a:xfrm>
            <a:off x="1762125" y="441325"/>
            <a:ext cx="6049962" cy="21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rgbClr val="FFFF90"/>
                </a:solidFill>
                <a:latin typeface="Arial"/>
                <a:ea typeface="Arial"/>
                <a:cs typeface="Arial"/>
                <a:sym typeface="Arial"/>
              </a:rPr>
              <a:t>Impacts of Predation Laws on Wyoming Land Owners</a:t>
            </a:r>
          </a:p>
        </p:txBody>
      </p:sp>
      <p:sp>
        <p:nvSpPr>
          <p:cNvPr id="167" name="Shape 167"/>
          <p:cNvSpPr/>
          <p:nvPr/>
        </p:nvSpPr>
        <p:spPr>
          <a:xfrm>
            <a:off x="1379537" y="750887"/>
            <a:ext cx="6915149" cy="1586"/>
          </a:xfrm>
          <a:custGeom>
            <a:avLst/>
            <a:gdLst/>
            <a:ahLst/>
            <a:cxnLst/>
            <a:rect l="0" t="0" r="0" b="0"/>
            <a:pathLst>
              <a:path w="4355" h="1" extrusionOk="0">
                <a:moveTo>
                  <a:pt x="0" y="0"/>
                </a:moveTo>
                <a:lnTo>
                  <a:pt x="4355" y="0"/>
                </a:lnTo>
              </a:path>
            </a:pathLst>
          </a:custGeom>
          <a:noFill/>
          <a:ln w="50800" cap="rnd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 txBox="1"/>
          <p:nvPr/>
        </p:nvSpPr>
        <p:spPr>
          <a:xfrm>
            <a:off x="2117725" y="1339850"/>
            <a:ext cx="2533650" cy="9810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Times New Roman"/>
              <a:buNone/>
            </a:pPr>
            <a:r>
              <a:rPr lang="en-US" sz="3600" b="1" i="0" u="none" strike="noStrike" cap="none" baseline="0">
                <a:solidFill>
                  <a:srgbClr val="FFFF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Legislative Overview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1779586" y="2654300"/>
            <a:ext cx="3438525" cy="4492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 Dates - State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1228725" y="3573462"/>
            <a:ext cx="7667625" cy="29432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1991: WY Legislatures issues resolution opposing wolf re-introduction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1991, </a:t>
            </a:r>
            <a:r>
              <a:rPr lang="en-US" sz="3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92, </a:t>
            </a:r>
            <a:r>
              <a:rPr lang="en-US" sz="3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93, &amp; </a:t>
            </a:r>
            <a:r>
              <a:rPr lang="en-US" sz="3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94: Predator Law amended each of these years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1995:Canadian gray wolves re-introduced into Yellowstone National Park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5651500" y="3130550"/>
            <a:ext cx="3262312" cy="21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52411" marR="0" lvl="0" indent="-25241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Black Bear Depredation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5829300" y="1028700"/>
            <a:ext cx="2879724" cy="20161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1760536" y="441325"/>
            <a:ext cx="6049962" cy="21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rgbClr val="FFFF90"/>
                </a:solidFill>
                <a:latin typeface="Arial"/>
                <a:ea typeface="Arial"/>
                <a:cs typeface="Arial"/>
                <a:sym typeface="Arial"/>
              </a:rPr>
              <a:t>Impacts of Predation Laws on Wyoming Land Owners</a:t>
            </a:r>
          </a:p>
        </p:txBody>
      </p:sp>
      <p:sp>
        <p:nvSpPr>
          <p:cNvPr id="178" name="Shape 178"/>
          <p:cNvSpPr/>
          <p:nvPr/>
        </p:nvSpPr>
        <p:spPr>
          <a:xfrm>
            <a:off x="1379537" y="750887"/>
            <a:ext cx="6915149" cy="1586"/>
          </a:xfrm>
          <a:custGeom>
            <a:avLst/>
            <a:gdLst/>
            <a:ahLst/>
            <a:cxnLst/>
            <a:rect l="0" t="0" r="0" b="0"/>
            <a:pathLst>
              <a:path w="4355" h="1" extrusionOk="0">
                <a:moveTo>
                  <a:pt x="0" y="0"/>
                </a:moveTo>
                <a:lnTo>
                  <a:pt x="4355" y="0"/>
                </a:lnTo>
              </a:path>
            </a:pathLst>
          </a:custGeom>
          <a:noFill/>
          <a:ln w="50800" cap="rnd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2117725" y="1339850"/>
            <a:ext cx="2533650" cy="9810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Times New Roman"/>
              <a:buNone/>
            </a:pPr>
            <a:r>
              <a:rPr lang="en-US" sz="3600" b="1" i="0" u="none" strike="noStrike" cap="none" baseline="0">
                <a:solidFill>
                  <a:srgbClr val="FFFF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Legislative Overview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1779586" y="2654300"/>
            <a:ext cx="3438525" cy="4492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 Dates - State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1228725" y="3573462"/>
            <a:ext cx="7667625" cy="27670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1997: WY Farm Bureau sues FWS over wolf re-introduction; Court rules in favor of WFB, but stays removal order; Game &amp; Fish issues the state wolf management plan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1999: Legislature forms the WY Animal Damage Management Board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5651500" y="3130550"/>
            <a:ext cx="3262312" cy="21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52411" marR="0" lvl="0" indent="-25241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Hawk Depredation</a:t>
            </a: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5772150" y="1028700"/>
            <a:ext cx="2879724" cy="20161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1760536" y="441325"/>
            <a:ext cx="6049962" cy="21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rgbClr val="FFFF90"/>
                </a:solidFill>
                <a:latin typeface="Arial"/>
                <a:ea typeface="Arial"/>
                <a:cs typeface="Arial"/>
                <a:sym typeface="Arial"/>
              </a:rPr>
              <a:t>Impacts of Predation Laws on Wyoming Land Owners</a:t>
            </a:r>
          </a:p>
        </p:txBody>
      </p:sp>
      <p:sp>
        <p:nvSpPr>
          <p:cNvPr id="189" name="Shape 189"/>
          <p:cNvSpPr/>
          <p:nvPr/>
        </p:nvSpPr>
        <p:spPr>
          <a:xfrm>
            <a:off x="1379537" y="750887"/>
            <a:ext cx="6915149" cy="1586"/>
          </a:xfrm>
          <a:custGeom>
            <a:avLst/>
            <a:gdLst/>
            <a:ahLst/>
            <a:cxnLst/>
            <a:rect l="0" t="0" r="0" b="0"/>
            <a:pathLst>
              <a:path w="4355" h="1" extrusionOk="0">
                <a:moveTo>
                  <a:pt x="0" y="0"/>
                </a:moveTo>
                <a:lnTo>
                  <a:pt x="4355" y="0"/>
                </a:lnTo>
              </a:path>
            </a:pathLst>
          </a:custGeom>
          <a:noFill/>
          <a:ln w="50800" cap="rnd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2117725" y="1339850"/>
            <a:ext cx="2533650" cy="9810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Times New Roman"/>
              <a:buNone/>
            </a:pPr>
            <a:r>
              <a:rPr lang="en-US" sz="3600" b="1" i="0" u="none" strike="noStrike" cap="none" baseline="0">
                <a:solidFill>
                  <a:srgbClr val="FFFF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Legislative Overview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1779586" y="2654300"/>
            <a:ext cx="3438525" cy="4492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 Dates - State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1228725" y="3573462"/>
            <a:ext cx="7667625" cy="27670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2000: WY G&amp;F begins process for Grizzly Bear Management plan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2002: Predatory Animal Control Law amended; WY ADMB statutes amended to direct the board to establish a rabies management program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5651500" y="3130550"/>
            <a:ext cx="3262312" cy="21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52411" marR="0" lvl="0" indent="-25241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Rattlesnake Kill</a:t>
            </a: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5772150" y="1028700"/>
            <a:ext cx="2879724" cy="20161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ct val="25000"/>
              <a:buFont typeface="Times New Roman"/>
              <a:buNone/>
            </a:pPr>
            <a:r>
              <a:rPr lang="en-US" sz="4400" b="0" i="0" u="none" strike="noStrike" cap="none" baseline="0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 Dates Cont.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25146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2006:  Funding for PMDs passed.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2008: The state’s management plan is accepted by the FWS and wolves are delisted temporarily.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2012:  Gray wolves again delisted and State funding made available for wolf management in the predatory area.</a:t>
            </a:r>
          </a:p>
        </p:txBody>
      </p:sp>
      <p:sp>
        <p:nvSpPr>
          <p:cNvPr id="201" name="Shape 201"/>
          <p:cNvSpPr/>
          <p:nvPr/>
        </p:nvSpPr>
        <p:spPr>
          <a:xfrm>
            <a:off x="1379537" y="1598612"/>
            <a:ext cx="6915149" cy="1586"/>
          </a:xfrm>
          <a:custGeom>
            <a:avLst/>
            <a:gdLst/>
            <a:ahLst/>
            <a:cxnLst/>
            <a:rect l="0" t="0" r="0" b="0"/>
            <a:pathLst>
              <a:path w="4355" h="1" extrusionOk="0">
                <a:moveTo>
                  <a:pt x="0" y="0"/>
                </a:moveTo>
                <a:lnTo>
                  <a:pt x="4355" y="0"/>
                </a:lnTo>
              </a:path>
            </a:pathLst>
          </a:custGeom>
          <a:noFill/>
          <a:ln w="50800" cap="rnd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/>
        </p:nvSpPr>
        <p:spPr>
          <a:xfrm>
            <a:off x="1758950" y="441325"/>
            <a:ext cx="6051549" cy="21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rgbClr val="FFFF90"/>
                </a:solidFill>
                <a:latin typeface="Arial"/>
                <a:ea typeface="Arial"/>
                <a:cs typeface="Arial"/>
                <a:sym typeface="Arial"/>
              </a:rPr>
              <a:t>Impacts of Predation Laws on Wyoming Land Owners</a:t>
            </a:r>
          </a:p>
        </p:txBody>
      </p:sp>
      <p:sp>
        <p:nvSpPr>
          <p:cNvPr id="207" name="Shape 207"/>
          <p:cNvSpPr/>
          <p:nvPr/>
        </p:nvSpPr>
        <p:spPr>
          <a:xfrm>
            <a:off x="1379537" y="750887"/>
            <a:ext cx="6915149" cy="1586"/>
          </a:xfrm>
          <a:custGeom>
            <a:avLst/>
            <a:gdLst/>
            <a:ahLst/>
            <a:cxnLst/>
            <a:rect l="0" t="0" r="0" b="0"/>
            <a:pathLst>
              <a:path w="4355" h="1" extrusionOk="0">
                <a:moveTo>
                  <a:pt x="0" y="0"/>
                </a:moveTo>
                <a:lnTo>
                  <a:pt x="4355" y="0"/>
                </a:lnTo>
              </a:path>
            </a:pathLst>
          </a:custGeom>
          <a:noFill/>
          <a:ln w="50800" cap="rnd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1828800" y="949325"/>
            <a:ext cx="6000750" cy="496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Times New Roman"/>
              <a:buNone/>
            </a:pPr>
            <a:r>
              <a:rPr lang="en-US" sz="3600" b="1" i="0" u="none" strike="noStrike" cap="none" baseline="0">
                <a:solidFill>
                  <a:srgbClr val="FFFF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Methods of Management</a:t>
            </a:r>
          </a:p>
        </p:txBody>
      </p:sp>
      <p:sp>
        <p:nvSpPr>
          <p:cNvPr id="209" name="Shape 209"/>
          <p:cNvSpPr/>
          <p:nvPr/>
        </p:nvSpPr>
        <p:spPr>
          <a:xfrm>
            <a:off x="1379537" y="1550987"/>
            <a:ext cx="6915149" cy="1586"/>
          </a:xfrm>
          <a:custGeom>
            <a:avLst/>
            <a:gdLst/>
            <a:ahLst/>
            <a:cxnLst/>
            <a:rect l="0" t="0" r="0" b="0"/>
            <a:pathLst>
              <a:path w="4355" h="1" extrusionOk="0">
                <a:moveTo>
                  <a:pt x="0" y="0"/>
                </a:moveTo>
                <a:lnTo>
                  <a:pt x="4355" y="0"/>
                </a:lnTo>
              </a:path>
            </a:pathLst>
          </a:custGeom>
          <a:noFill/>
          <a:ln w="50800" cap="rnd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Shape 210"/>
          <p:cNvSpPr txBox="1"/>
          <p:nvPr/>
        </p:nvSpPr>
        <p:spPr>
          <a:xfrm>
            <a:off x="3543300" y="2195511"/>
            <a:ext cx="2970211" cy="4492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Integrated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914400" y="3795712"/>
            <a:ext cx="2970211" cy="4492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Non-Lethal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5715000" y="3795712"/>
            <a:ext cx="2970211" cy="4492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Lethal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4114800" y="5394325"/>
            <a:ext cx="1828800" cy="4492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Issues</a:t>
            </a:r>
          </a:p>
        </p:txBody>
      </p:sp>
      <p:sp>
        <p:nvSpPr>
          <p:cNvPr id="214" name="Shape 214"/>
          <p:cNvSpPr/>
          <p:nvPr/>
        </p:nvSpPr>
        <p:spPr>
          <a:xfrm>
            <a:off x="4997450" y="2695575"/>
            <a:ext cx="1586" cy="2666999"/>
          </a:xfrm>
          <a:custGeom>
            <a:avLst/>
            <a:gdLst/>
            <a:ahLst/>
            <a:cxnLst/>
            <a:rect l="0" t="0" r="0" b="0"/>
            <a:pathLst>
              <a:path w="1" h="1679" extrusionOk="0">
                <a:moveTo>
                  <a:pt x="0" y="0"/>
                </a:moveTo>
                <a:lnTo>
                  <a:pt x="0" y="1679"/>
                </a:lnTo>
              </a:path>
            </a:pathLst>
          </a:custGeom>
          <a:noFill/>
          <a:ln w="50800" cap="rnd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3486150" y="4000500"/>
            <a:ext cx="3030537" cy="1586"/>
          </a:xfrm>
          <a:custGeom>
            <a:avLst/>
            <a:gdLst/>
            <a:ahLst/>
            <a:cxnLst/>
            <a:rect l="0" t="0" r="0" b="0"/>
            <a:pathLst>
              <a:path w="1908" h="1" extrusionOk="0">
                <a:moveTo>
                  <a:pt x="0" y="0"/>
                </a:moveTo>
                <a:lnTo>
                  <a:pt x="1908" y="0"/>
                </a:lnTo>
              </a:path>
            </a:pathLst>
          </a:custGeom>
          <a:noFill/>
          <a:ln w="50800" cap="rnd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/>
        </p:nvSpPr>
        <p:spPr>
          <a:xfrm>
            <a:off x="1758950" y="441325"/>
            <a:ext cx="6049962" cy="21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rgbClr val="FFFF90"/>
                </a:solidFill>
                <a:latin typeface="Arial"/>
                <a:ea typeface="Arial"/>
                <a:cs typeface="Arial"/>
                <a:sym typeface="Arial"/>
              </a:rPr>
              <a:t>Impacts of Predation Laws on Wyoming Land Owners</a:t>
            </a:r>
          </a:p>
        </p:txBody>
      </p:sp>
      <p:sp>
        <p:nvSpPr>
          <p:cNvPr id="221" name="Shape 221"/>
          <p:cNvSpPr/>
          <p:nvPr/>
        </p:nvSpPr>
        <p:spPr>
          <a:xfrm>
            <a:off x="1379537" y="750887"/>
            <a:ext cx="6915149" cy="1586"/>
          </a:xfrm>
          <a:custGeom>
            <a:avLst/>
            <a:gdLst/>
            <a:ahLst/>
            <a:cxnLst/>
            <a:rect l="0" t="0" r="0" b="0"/>
            <a:pathLst>
              <a:path w="4355" h="1" extrusionOk="0">
                <a:moveTo>
                  <a:pt x="0" y="0"/>
                </a:moveTo>
                <a:lnTo>
                  <a:pt x="4355" y="0"/>
                </a:lnTo>
              </a:path>
            </a:pathLst>
          </a:custGeom>
          <a:noFill/>
          <a:ln w="50800" cap="rnd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1828800" y="949325"/>
            <a:ext cx="6000750" cy="496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Times New Roman"/>
              <a:buNone/>
            </a:pPr>
            <a:r>
              <a:rPr lang="en-US" sz="3600" b="1" i="0" u="none" strike="noStrike" cap="none" baseline="0">
                <a:solidFill>
                  <a:srgbClr val="FFFF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Methods of Management</a:t>
            </a:r>
          </a:p>
        </p:txBody>
      </p:sp>
      <p:sp>
        <p:nvSpPr>
          <p:cNvPr id="223" name="Shape 223"/>
          <p:cNvSpPr/>
          <p:nvPr/>
        </p:nvSpPr>
        <p:spPr>
          <a:xfrm>
            <a:off x="1379537" y="1550987"/>
            <a:ext cx="6915149" cy="1586"/>
          </a:xfrm>
          <a:custGeom>
            <a:avLst/>
            <a:gdLst/>
            <a:ahLst/>
            <a:cxnLst/>
            <a:rect l="0" t="0" r="0" b="0"/>
            <a:pathLst>
              <a:path w="4355" h="1" extrusionOk="0">
                <a:moveTo>
                  <a:pt x="0" y="0"/>
                </a:moveTo>
                <a:lnTo>
                  <a:pt x="4355" y="0"/>
                </a:lnTo>
              </a:path>
            </a:pathLst>
          </a:custGeom>
          <a:noFill/>
          <a:ln w="50800" cap="rnd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3378200" y="1809750"/>
            <a:ext cx="2968624" cy="496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600" b="1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Non-Lethal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1338262" y="2652711"/>
            <a:ext cx="7102475" cy="3848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Livestock Husbandry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Padded traps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Foot Snares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Guard Animals</a:t>
            </a:r>
          </a:p>
          <a:p>
            <a:pPr marL="506412" marR="0" lvl="1" indent="-150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Dogs, Llamas, Donkeys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Annoying Sounds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Conventional/Electrical Fencing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/>
        </p:nvSpPr>
        <p:spPr>
          <a:xfrm>
            <a:off x="1757361" y="441325"/>
            <a:ext cx="6051549" cy="21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rgbClr val="FFFF90"/>
                </a:solidFill>
                <a:latin typeface="Arial"/>
                <a:ea typeface="Arial"/>
                <a:cs typeface="Arial"/>
                <a:sym typeface="Arial"/>
              </a:rPr>
              <a:t>Impacts of Predation Laws on Wyoming Land Owners</a:t>
            </a:r>
          </a:p>
        </p:txBody>
      </p:sp>
      <p:sp>
        <p:nvSpPr>
          <p:cNvPr id="231" name="Shape 231"/>
          <p:cNvSpPr/>
          <p:nvPr/>
        </p:nvSpPr>
        <p:spPr>
          <a:xfrm>
            <a:off x="1379537" y="750887"/>
            <a:ext cx="6915149" cy="1586"/>
          </a:xfrm>
          <a:custGeom>
            <a:avLst/>
            <a:gdLst/>
            <a:ahLst/>
            <a:cxnLst/>
            <a:rect l="0" t="0" r="0" b="0"/>
            <a:pathLst>
              <a:path w="4355" h="1" extrusionOk="0">
                <a:moveTo>
                  <a:pt x="0" y="0"/>
                </a:moveTo>
                <a:lnTo>
                  <a:pt x="4355" y="0"/>
                </a:lnTo>
              </a:path>
            </a:pathLst>
          </a:custGeom>
          <a:noFill/>
          <a:ln w="50800" cap="rnd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1828800" y="949325"/>
            <a:ext cx="6000750" cy="496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Times New Roman"/>
              <a:buNone/>
            </a:pPr>
            <a:r>
              <a:rPr lang="en-US" sz="3600" b="1" i="0" u="none" strike="noStrike" cap="none" baseline="0">
                <a:solidFill>
                  <a:srgbClr val="FFFF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Methods of Management</a:t>
            </a:r>
          </a:p>
        </p:txBody>
      </p:sp>
      <p:sp>
        <p:nvSpPr>
          <p:cNvPr id="233" name="Shape 233"/>
          <p:cNvSpPr/>
          <p:nvPr/>
        </p:nvSpPr>
        <p:spPr>
          <a:xfrm>
            <a:off x="1379537" y="1550987"/>
            <a:ext cx="6915149" cy="1586"/>
          </a:xfrm>
          <a:custGeom>
            <a:avLst/>
            <a:gdLst/>
            <a:ahLst/>
            <a:cxnLst/>
            <a:rect l="0" t="0" r="0" b="0"/>
            <a:pathLst>
              <a:path w="4355" h="1" extrusionOk="0">
                <a:moveTo>
                  <a:pt x="0" y="0"/>
                </a:moveTo>
                <a:lnTo>
                  <a:pt x="4355" y="0"/>
                </a:lnTo>
              </a:path>
            </a:pathLst>
          </a:custGeom>
          <a:noFill/>
          <a:ln w="50800" cap="rnd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x="3378200" y="1809750"/>
            <a:ext cx="2968624" cy="496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600" b="1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Lethal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1341437" y="2654300"/>
            <a:ext cx="7104062" cy="38719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Aerial Hunting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Calling &amp; Shooting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Denning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Traps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Snares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Fumigants/Poisons</a:t>
            </a:r>
          </a:p>
          <a:p>
            <a:pPr marL="506412" marR="0" lvl="1" indent="-150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Denning Cartridges, M-44s, LPC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/>
        </p:nvSpPr>
        <p:spPr>
          <a:xfrm>
            <a:off x="1755775" y="441325"/>
            <a:ext cx="6051549" cy="21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rgbClr val="FFFF90"/>
                </a:solidFill>
                <a:latin typeface="Arial"/>
                <a:ea typeface="Arial"/>
                <a:cs typeface="Arial"/>
                <a:sym typeface="Arial"/>
              </a:rPr>
              <a:t>Impacts of Predation Laws on Wyoming Land Owners</a:t>
            </a:r>
          </a:p>
        </p:txBody>
      </p:sp>
      <p:sp>
        <p:nvSpPr>
          <p:cNvPr id="241" name="Shape 241"/>
          <p:cNvSpPr/>
          <p:nvPr/>
        </p:nvSpPr>
        <p:spPr>
          <a:xfrm>
            <a:off x="1379537" y="750887"/>
            <a:ext cx="6915149" cy="1586"/>
          </a:xfrm>
          <a:custGeom>
            <a:avLst/>
            <a:gdLst/>
            <a:ahLst/>
            <a:cxnLst/>
            <a:rect l="0" t="0" r="0" b="0"/>
            <a:pathLst>
              <a:path w="4355" h="1" extrusionOk="0">
                <a:moveTo>
                  <a:pt x="0" y="0"/>
                </a:moveTo>
                <a:lnTo>
                  <a:pt x="4355" y="0"/>
                </a:lnTo>
              </a:path>
            </a:pathLst>
          </a:custGeom>
          <a:noFill/>
          <a:ln w="50800" cap="rnd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1828800" y="949325"/>
            <a:ext cx="6000750" cy="496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Times New Roman"/>
              <a:buNone/>
            </a:pPr>
            <a:r>
              <a:rPr lang="en-US" sz="3600" b="1" i="0" u="none" strike="noStrike" cap="none" baseline="0">
                <a:solidFill>
                  <a:srgbClr val="FFFF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Methods of Management</a:t>
            </a:r>
          </a:p>
        </p:txBody>
      </p:sp>
      <p:sp>
        <p:nvSpPr>
          <p:cNvPr id="243" name="Shape 243"/>
          <p:cNvSpPr/>
          <p:nvPr/>
        </p:nvSpPr>
        <p:spPr>
          <a:xfrm>
            <a:off x="1379537" y="1550987"/>
            <a:ext cx="6915149" cy="1586"/>
          </a:xfrm>
          <a:custGeom>
            <a:avLst/>
            <a:gdLst/>
            <a:ahLst/>
            <a:cxnLst/>
            <a:rect l="0" t="0" r="0" b="0"/>
            <a:pathLst>
              <a:path w="4355" h="1" extrusionOk="0">
                <a:moveTo>
                  <a:pt x="0" y="0"/>
                </a:moveTo>
                <a:lnTo>
                  <a:pt x="4355" y="0"/>
                </a:lnTo>
              </a:path>
            </a:pathLst>
          </a:custGeom>
          <a:noFill/>
          <a:ln w="50800" cap="rnd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3378200" y="1809750"/>
            <a:ext cx="2968624" cy="496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600" b="1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Issues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1341437" y="2654300"/>
            <a:ext cx="7104062" cy="36829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Animal Rights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Environmental Interests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 Perception - Media - Enemy #1 </a:t>
            </a:r>
          </a:p>
          <a:p>
            <a:pPr marL="506412" marR="0" lvl="1" indent="-150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baseline="0">
                <a:solidFill>
                  <a:srgbClr val="99C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Information, Misinformation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 Land Grazing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Management on Public versus Private Land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/>
        </p:nvSpPr>
        <p:spPr>
          <a:xfrm>
            <a:off x="1768475" y="441325"/>
            <a:ext cx="6049962" cy="21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rgbClr val="FFFF90"/>
                </a:solidFill>
                <a:latin typeface="Arial"/>
                <a:ea typeface="Arial"/>
                <a:cs typeface="Arial"/>
                <a:sym typeface="Arial"/>
              </a:rPr>
              <a:t>Impacts of Predation Laws on Wyoming Land Owners</a:t>
            </a:r>
          </a:p>
        </p:txBody>
      </p:sp>
      <p:sp>
        <p:nvSpPr>
          <p:cNvPr id="57" name="Shape 57"/>
          <p:cNvSpPr/>
          <p:nvPr/>
        </p:nvSpPr>
        <p:spPr>
          <a:xfrm>
            <a:off x="1379537" y="750887"/>
            <a:ext cx="6915149" cy="1586"/>
          </a:xfrm>
          <a:custGeom>
            <a:avLst/>
            <a:gdLst/>
            <a:ahLst/>
            <a:cxnLst/>
            <a:rect l="0" t="0" r="0" b="0"/>
            <a:pathLst>
              <a:path w="4355" h="1" extrusionOk="0">
                <a:moveTo>
                  <a:pt x="0" y="0"/>
                </a:moveTo>
                <a:lnTo>
                  <a:pt x="4355" y="0"/>
                </a:lnTo>
              </a:path>
            </a:pathLst>
          </a:custGeom>
          <a:noFill/>
          <a:ln w="50800" cap="rnd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5715000" y="914400"/>
            <a:ext cx="2916236" cy="20685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9" name="Shape 59"/>
          <p:cNvSpPr txBox="1"/>
          <p:nvPr/>
        </p:nvSpPr>
        <p:spPr>
          <a:xfrm>
            <a:off x="2117725" y="1339850"/>
            <a:ext cx="2533650" cy="9810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Times New Roman"/>
              <a:buNone/>
            </a:pPr>
            <a:r>
              <a:rPr lang="en-US" sz="3600" b="1" i="0" u="none" strike="noStrike" cap="none" baseline="0">
                <a:solidFill>
                  <a:srgbClr val="FFFF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Legislative Overview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1771650" y="2652711"/>
            <a:ext cx="3438525" cy="4492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 Dates - Federal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1228725" y="3573462"/>
            <a:ext cx="7505699" cy="26495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1886: USDA creates agency</a:t>
            </a:r>
          </a:p>
          <a:p>
            <a:pPr marL="709612" marR="0" lvl="1" indent="-354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 focuses on bird damage/control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1913: Direct control begins on rodents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1914: Direct control begins on predators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1931: Animal Damage Control Act of 1931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5599112" y="3127375"/>
            <a:ext cx="3260725" cy="21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52411" marR="0" lvl="0" indent="-25241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Coyote Depredation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/>
        </p:nvSpPr>
        <p:spPr>
          <a:xfrm>
            <a:off x="1755775" y="441325"/>
            <a:ext cx="6051549" cy="21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rgbClr val="FFFF90"/>
                </a:solidFill>
                <a:latin typeface="Arial"/>
                <a:ea typeface="Arial"/>
                <a:cs typeface="Arial"/>
                <a:sym typeface="Arial"/>
              </a:rPr>
              <a:t>Impacts of Predation Laws on Wyoming Land Owners</a:t>
            </a:r>
          </a:p>
        </p:txBody>
      </p:sp>
      <p:sp>
        <p:nvSpPr>
          <p:cNvPr id="251" name="Shape 251"/>
          <p:cNvSpPr/>
          <p:nvPr/>
        </p:nvSpPr>
        <p:spPr>
          <a:xfrm>
            <a:off x="1379537" y="750887"/>
            <a:ext cx="6915149" cy="1586"/>
          </a:xfrm>
          <a:custGeom>
            <a:avLst/>
            <a:gdLst/>
            <a:ahLst/>
            <a:cxnLst/>
            <a:rect l="0" t="0" r="0" b="0"/>
            <a:pathLst>
              <a:path w="4355" h="1" extrusionOk="0">
                <a:moveTo>
                  <a:pt x="0" y="0"/>
                </a:moveTo>
                <a:lnTo>
                  <a:pt x="4355" y="0"/>
                </a:lnTo>
              </a:path>
            </a:pathLst>
          </a:custGeom>
          <a:noFill/>
          <a:ln w="50800" cap="rnd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1828800" y="949325"/>
            <a:ext cx="6000750" cy="496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Times New Roman"/>
              <a:buNone/>
            </a:pPr>
            <a:r>
              <a:rPr lang="en-US" sz="3600" b="1" i="0" u="none" strike="noStrike" cap="none" baseline="0">
                <a:solidFill>
                  <a:srgbClr val="FFFF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Methods of Management</a:t>
            </a:r>
          </a:p>
        </p:txBody>
      </p:sp>
      <p:sp>
        <p:nvSpPr>
          <p:cNvPr id="253" name="Shape 253"/>
          <p:cNvSpPr/>
          <p:nvPr/>
        </p:nvSpPr>
        <p:spPr>
          <a:xfrm>
            <a:off x="1379537" y="1550987"/>
            <a:ext cx="6915149" cy="1586"/>
          </a:xfrm>
          <a:custGeom>
            <a:avLst/>
            <a:gdLst/>
            <a:ahLst/>
            <a:cxnLst/>
            <a:rect l="0" t="0" r="0" b="0"/>
            <a:pathLst>
              <a:path w="4355" h="1" extrusionOk="0">
                <a:moveTo>
                  <a:pt x="0" y="0"/>
                </a:moveTo>
                <a:lnTo>
                  <a:pt x="4355" y="0"/>
                </a:lnTo>
              </a:path>
            </a:pathLst>
          </a:custGeom>
          <a:noFill/>
          <a:ln w="50800" cap="rnd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Shape 254"/>
          <p:cNvSpPr txBox="1"/>
          <p:nvPr/>
        </p:nvSpPr>
        <p:spPr>
          <a:xfrm>
            <a:off x="3378200" y="1809750"/>
            <a:ext cx="2968624" cy="496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600" b="1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Issues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1341437" y="2654300"/>
            <a:ext cx="7104062" cy="36480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Restrictions on Methods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Resource Limitations</a:t>
            </a:r>
          </a:p>
          <a:p>
            <a:pPr marL="506412" marR="0" lvl="1" indent="-150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baseline="0">
                <a:solidFill>
                  <a:srgbClr val="99C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Funding, Method Cost Efficiency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Roles/Policies of entities/agencies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Loss of fur markets/incentives</a:t>
            </a:r>
          </a:p>
          <a:p>
            <a:pPr marL="506412" marR="0" lvl="1" indent="-150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baseline="0">
                <a:solidFill>
                  <a:srgbClr val="99C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 Ban on furs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GATT </a:t>
            </a:r>
            <a:r>
              <a:rPr lang="en-US" sz="24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(General Agreement of Taxes and Tariffs)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/>
        </p:nvSpPr>
        <p:spPr>
          <a:xfrm>
            <a:off x="1755775" y="441325"/>
            <a:ext cx="6049962" cy="21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rgbClr val="FFFF90"/>
                </a:solidFill>
                <a:latin typeface="Arial"/>
                <a:ea typeface="Arial"/>
                <a:cs typeface="Arial"/>
                <a:sym typeface="Arial"/>
              </a:rPr>
              <a:t>Impacts of Predation Laws on Wyoming Land Owners</a:t>
            </a:r>
          </a:p>
        </p:txBody>
      </p:sp>
      <p:sp>
        <p:nvSpPr>
          <p:cNvPr id="261" name="Shape 261"/>
          <p:cNvSpPr/>
          <p:nvPr/>
        </p:nvSpPr>
        <p:spPr>
          <a:xfrm>
            <a:off x="1379537" y="750887"/>
            <a:ext cx="6915149" cy="1586"/>
          </a:xfrm>
          <a:custGeom>
            <a:avLst/>
            <a:gdLst/>
            <a:ahLst/>
            <a:cxnLst/>
            <a:rect l="0" t="0" r="0" b="0"/>
            <a:pathLst>
              <a:path w="4355" h="1" extrusionOk="0">
                <a:moveTo>
                  <a:pt x="0" y="0"/>
                </a:moveTo>
                <a:lnTo>
                  <a:pt x="4355" y="0"/>
                </a:lnTo>
              </a:path>
            </a:pathLst>
          </a:custGeom>
          <a:noFill/>
          <a:ln w="50800" cap="rnd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Shape 262"/>
          <p:cNvSpPr txBox="1"/>
          <p:nvPr/>
        </p:nvSpPr>
        <p:spPr>
          <a:xfrm>
            <a:off x="1828800" y="949325"/>
            <a:ext cx="6000750" cy="496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Times New Roman"/>
              <a:buNone/>
            </a:pPr>
            <a:r>
              <a:rPr lang="en-US" sz="3600" b="1" i="0" u="none" strike="noStrike" cap="none" baseline="0">
                <a:solidFill>
                  <a:srgbClr val="FFFF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Methods of Management</a:t>
            </a:r>
          </a:p>
        </p:txBody>
      </p:sp>
      <p:sp>
        <p:nvSpPr>
          <p:cNvPr id="263" name="Shape 263"/>
          <p:cNvSpPr/>
          <p:nvPr/>
        </p:nvSpPr>
        <p:spPr>
          <a:xfrm>
            <a:off x="1379537" y="1550987"/>
            <a:ext cx="6915149" cy="1586"/>
          </a:xfrm>
          <a:custGeom>
            <a:avLst/>
            <a:gdLst/>
            <a:ahLst/>
            <a:cxnLst/>
            <a:rect l="0" t="0" r="0" b="0"/>
            <a:pathLst>
              <a:path w="4355" h="1" extrusionOk="0">
                <a:moveTo>
                  <a:pt x="0" y="0"/>
                </a:moveTo>
                <a:lnTo>
                  <a:pt x="4355" y="0"/>
                </a:lnTo>
              </a:path>
            </a:pathLst>
          </a:custGeom>
          <a:noFill/>
          <a:ln w="50800" cap="rnd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Shape 264"/>
          <p:cNvSpPr txBox="1"/>
          <p:nvPr/>
        </p:nvSpPr>
        <p:spPr>
          <a:xfrm>
            <a:off x="3378200" y="1809750"/>
            <a:ext cx="2968624" cy="496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600" b="1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Issues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1341437" y="2654300"/>
            <a:ext cx="7104062" cy="32829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ESA: T&amp;E Species, Listings, Species of Special Concern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NEPA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Migratory Bird Act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Bald Eagle Protection Act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FIFRA - EPA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/>
        </p:nvSpPr>
        <p:spPr>
          <a:xfrm>
            <a:off x="1754186" y="441325"/>
            <a:ext cx="6051549" cy="21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rgbClr val="FFFF90"/>
                </a:solidFill>
                <a:latin typeface="Arial"/>
                <a:ea typeface="Arial"/>
                <a:cs typeface="Arial"/>
                <a:sym typeface="Arial"/>
              </a:rPr>
              <a:t>Impacts of Predation Laws on Wyoming Land Owners</a:t>
            </a:r>
          </a:p>
        </p:txBody>
      </p:sp>
      <p:sp>
        <p:nvSpPr>
          <p:cNvPr id="271" name="Shape 271"/>
          <p:cNvSpPr/>
          <p:nvPr/>
        </p:nvSpPr>
        <p:spPr>
          <a:xfrm>
            <a:off x="1379537" y="750887"/>
            <a:ext cx="6915149" cy="1586"/>
          </a:xfrm>
          <a:custGeom>
            <a:avLst/>
            <a:gdLst/>
            <a:ahLst/>
            <a:cxnLst/>
            <a:rect l="0" t="0" r="0" b="0"/>
            <a:pathLst>
              <a:path w="4355" h="1" extrusionOk="0">
                <a:moveTo>
                  <a:pt x="0" y="0"/>
                </a:moveTo>
                <a:lnTo>
                  <a:pt x="4355" y="0"/>
                </a:lnTo>
              </a:path>
            </a:pathLst>
          </a:custGeom>
          <a:noFill/>
          <a:ln w="50800" cap="rnd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x="1828800" y="949325"/>
            <a:ext cx="6000750" cy="496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Times New Roman"/>
              <a:buNone/>
            </a:pPr>
            <a:r>
              <a:rPr lang="en-US" sz="3600" b="1" i="0" u="none" strike="noStrike" cap="none" baseline="0">
                <a:solidFill>
                  <a:srgbClr val="FFFF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Methods of Management</a:t>
            </a:r>
          </a:p>
        </p:txBody>
      </p:sp>
      <p:sp>
        <p:nvSpPr>
          <p:cNvPr id="273" name="Shape 273"/>
          <p:cNvSpPr/>
          <p:nvPr/>
        </p:nvSpPr>
        <p:spPr>
          <a:xfrm>
            <a:off x="1379537" y="1550987"/>
            <a:ext cx="6915149" cy="1586"/>
          </a:xfrm>
          <a:custGeom>
            <a:avLst/>
            <a:gdLst/>
            <a:ahLst/>
            <a:cxnLst/>
            <a:rect l="0" t="0" r="0" b="0"/>
            <a:pathLst>
              <a:path w="4355" h="1" extrusionOk="0">
                <a:moveTo>
                  <a:pt x="0" y="0"/>
                </a:moveTo>
                <a:lnTo>
                  <a:pt x="4355" y="0"/>
                </a:lnTo>
              </a:path>
            </a:pathLst>
          </a:custGeom>
          <a:noFill/>
          <a:ln w="50800" cap="rnd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Shape 274"/>
          <p:cNvSpPr txBox="1"/>
          <p:nvPr/>
        </p:nvSpPr>
        <p:spPr>
          <a:xfrm>
            <a:off x="3378200" y="1809750"/>
            <a:ext cx="2968624" cy="496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600" b="1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Issues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1341437" y="2654300"/>
            <a:ext cx="7104062" cy="34591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Historical Preservation Act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Airborne Hunting Act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Presidential Orders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 Predatory Animal Control Law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 Airborne Hunting Regulations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 Game &amp; Fish Statutes/Regulations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/>
        </p:nvSpPr>
        <p:spPr>
          <a:xfrm>
            <a:off x="1754186" y="441325"/>
            <a:ext cx="6049962" cy="21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rgbClr val="FFFF90"/>
                </a:solidFill>
                <a:latin typeface="Arial"/>
                <a:ea typeface="Arial"/>
                <a:cs typeface="Arial"/>
                <a:sym typeface="Arial"/>
              </a:rPr>
              <a:t>Impacts of Predation Laws on Wyoming Land Owners</a:t>
            </a:r>
          </a:p>
        </p:txBody>
      </p:sp>
      <p:sp>
        <p:nvSpPr>
          <p:cNvPr id="281" name="Shape 281"/>
          <p:cNvSpPr/>
          <p:nvPr/>
        </p:nvSpPr>
        <p:spPr>
          <a:xfrm>
            <a:off x="1379537" y="750887"/>
            <a:ext cx="6915149" cy="1586"/>
          </a:xfrm>
          <a:custGeom>
            <a:avLst/>
            <a:gdLst/>
            <a:ahLst/>
            <a:cxnLst/>
            <a:rect l="0" t="0" r="0" b="0"/>
            <a:pathLst>
              <a:path w="4355" h="1" extrusionOk="0">
                <a:moveTo>
                  <a:pt x="0" y="0"/>
                </a:moveTo>
                <a:lnTo>
                  <a:pt x="4355" y="0"/>
                </a:lnTo>
              </a:path>
            </a:pathLst>
          </a:custGeom>
          <a:noFill/>
          <a:ln w="50800" cap="rnd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Shape 282"/>
          <p:cNvSpPr txBox="1"/>
          <p:nvPr/>
        </p:nvSpPr>
        <p:spPr>
          <a:xfrm>
            <a:off x="1828800" y="949325"/>
            <a:ext cx="6000750" cy="496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Times New Roman"/>
              <a:buNone/>
            </a:pPr>
            <a:r>
              <a:rPr lang="en-US" sz="3600" b="1" i="0" u="none" strike="noStrike" cap="none" baseline="0">
                <a:solidFill>
                  <a:srgbClr val="FFFF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Methods of Management</a:t>
            </a:r>
          </a:p>
        </p:txBody>
      </p:sp>
      <p:sp>
        <p:nvSpPr>
          <p:cNvPr id="283" name="Shape 283"/>
          <p:cNvSpPr/>
          <p:nvPr/>
        </p:nvSpPr>
        <p:spPr>
          <a:xfrm>
            <a:off x="1379537" y="1550987"/>
            <a:ext cx="6915149" cy="1586"/>
          </a:xfrm>
          <a:custGeom>
            <a:avLst/>
            <a:gdLst/>
            <a:ahLst/>
            <a:cxnLst/>
            <a:rect l="0" t="0" r="0" b="0"/>
            <a:pathLst>
              <a:path w="4355" h="1" extrusionOk="0">
                <a:moveTo>
                  <a:pt x="0" y="0"/>
                </a:moveTo>
                <a:lnTo>
                  <a:pt x="4355" y="0"/>
                </a:lnTo>
              </a:path>
            </a:pathLst>
          </a:custGeom>
          <a:noFill/>
          <a:ln w="50800" cap="rnd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3378200" y="1636712"/>
            <a:ext cx="2968624" cy="496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600" b="1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Issues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1341437" y="2209800"/>
            <a:ext cx="7329487" cy="40163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Compensation</a:t>
            </a:r>
          </a:p>
          <a:p>
            <a:pPr marL="506412" marR="0" lvl="1" indent="-150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None to Little</a:t>
            </a:r>
          </a:p>
          <a:p>
            <a:pPr marL="760412" marR="0" lvl="2" indent="-150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Statute Definition as predator versus big       game/trophy</a:t>
            </a:r>
          </a:p>
          <a:p>
            <a:pPr marL="760412" marR="0" lvl="2" indent="-150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Previously Defenders of Wildlife for Wolves</a:t>
            </a:r>
          </a:p>
          <a:p>
            <a:pPr marL="506412" marR="0" lvl="1" indent="-150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No 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Insurance Policies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</a:p>
          <a:p>
            <a:pPr marL="506412" marR="0" lvl="1" indent="-150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Confirmed versus Actual Losses</a:t>
            </a:r>
          </a:p>
          <a:p>
            <a:pPr marL="506412" marR="0" lvl="1" indent="-150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G&amp;F compensation for trophy area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Limited Research</a:t>
            </a:r>
          </a:p>
          <a:p>
            <a:pPr marL="506412" marR="0" lvl="1" indent="-150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NWRC, UW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/>
        </p:nvSpPr>
        <p:spPr>
          <a:xfrm>
            <a:off x="1752600" y="441325"/>
            <a:ext cx="6051549" cy="21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rgbClr val="FFFF90"/>
                </a:solidFill>
                <a:latin typeface="Arial"/>
                <a:ea typeface="Arial"/>
                <a:cs typeface="Arial"/>
                <a:sym typeface="Arial"/>
              </a:rPr>
              <a:t>Impacts of Predation Laws on Wyoming Land Owners</a:t>
            </a:r>
          </a:p>
        </p:txBody>
      </p:sp>
      <p:sp>
        <p:nvSpPr>
          <p:cNvPr id="291" name="Shape 291"/>
          <p:cNvSpPr/>
          <p:nvPr/>
        </p:nvSpPr>
        <p:spPr>
          <a:xfrm>
            <a:off x="1379537" y="750887"/>
            <a:ext cx="6915149" cy="1586"/>
          </a:xfrm>
          <a:custGeom>
            <a:avLst/>
            <a:gdLst/>
            <a:ahLst/>
            <a:cxnLst/>
            <a:rect l="0" t="0" r="0" b="0"/>
            <a:pathLst>
              <a:path w="4355" h="1" extrusionOk="0">
                <a:moveTo>
                  <a:pt x="0" y="0"/>
                </a:moveTo>
                <a:lnTo>
                  <a:pt x="4355" y="0"/>
                </a:lnTo>
              </a:path>
            </a:pathLst>
          </a:custGeom>
          <a:noFill/>
          <a:ln w="50800" cap="rnd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Shape 292"/>
          <p:cNvSpPr txBox="1"/>
          <p:nvPr/>
        </p:nvSpPr>
        <p:spPr>
          <a:xfrm>
            <a:off x="1828800" y="949325"/>
            <a:ext cx="6000750" cy="496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Times New Roman"/>
              <a:buNone/>
            </a:pPr>
            <a:r>
              <a:rPr lang="en-US" sz="3600" b="1" i="0" u="none" strike="noStrike" cap="none" baseline="0">
                <a:solidFill>
                  <a:srgbClr val="FFFF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Methods of Management</a:t>
            </a:r>
          </a:p>
        </p:txBody>
      </p:sp>
      <p:sp>
        <p:nvSpPr>
          <p:cNvPr id="293" name="Shape 293"/>
          <p:cNvSpPr/>
          <p:nvPr/>
        </p:nvSpPr>
        <p:spPr>
          <a:xfrm>
            <a:off x="1379537" y="1550987"/>
            <a:ext cx="6915149" cy="1586"/>
          </a:xfrm>
          <a:custGeom>
            <a:avLst/>
            <a:gdLst/>
            <a:ahLst/>
            <a:cxnLst/>
            <a:rect l="0" t="0" r="0" b="0"/>
            <a:pathLst>
              <a:path w="4355" h="1" extrusionOk="0">
                <a:moveTo>
                  <a:pt x="0" y="0"/>
                </a:moveTo>
                <a:lnTo>
                  <a:pt x="4355" y="0"/>
                </a:lnTo>
              </a:path>
            </a:pathLst>
          </a:custGeom>
          <a:noFill/>
          <a:ln w="50800" cap="rnd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Shape 294"/>
          <p:cNvSpPr txBox="1"/>
          <p:nvPr/>
        </p:nvSpPr>
        <p:spPr>
          <a:xfrm>
            <a:off x="3378200" y="1809750"/>
            <a:ext cx="2968624" cy="496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600" b="1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Issues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1341437" y="2654300"/>
            <a:ext cx="7329487" cy="36480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Intensity of predator management</a:t>
            </a:r>
          </a:p>
          <a:p>
            <a:pPr marL="506412" marR="0" lvl="1" indent="-150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Cattle versus sheep</a:t>
            </a:r>
          </a:p>
          <a:p>
            <a:pPr marL="506412" marR="0" lvl="1" indent="-150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Prey versus predator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Wildlife</a:t>
            </a:r>
          </a:p>
          <a:p>
            <a:pPr marL="506412" marR="0" lvl="1" indent="-150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Benefits of predator control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Whose Authority?</a:t>
            </a:r>
          </a:p>
          <a:p>
            <a:pPr marL="506412" marR="0" lvl="1" indent="-150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Ranching/Livestock, Urban, Government, Public at large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/>
        </p:nvSpPr>
        <p:spPr>
          <a:xfrm>
            <a:off x="1752600" y="441325"/>
            <a:ext cx="6049962" cy="21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rgbClr val="FFFF90"/>
                </a:solidFill>
                <a:latin typeface="Arial"/>
                <a:ea typeface="Arial"/>
                <a:cs typeface="Arial"/>
                <a:sym typeface="Arial"/>
              </a:rPr>
              <a:t>Impacts of Predation Laws on Wyoming Land Owners</a:t>
            </a:r>
          </a:p>
        </p:txBody>
      </p:sp>
      <p:sp>
        <p:nvSpPr>
          <p:cNvPr id="301" name="Shape 301"/>
          <p:cNvSpPr/>
          <p:nvPr/>
        </p:nvSpPr>
        <p:spPr>
          <a:xfrm>
            <a:off x="1379537" y="750887"/>
            <a:ext cx="6915149" cy="1586"/>
          </a:xfrm>
          <a:custGeom>
            <a:avLst/>
            <a:gdLst/>
            <a:ahLst/>
            <a:cxnLst/>
            <a:rect l="0" t="0" r="0" b="0"/>
            <a:pathLst>
              <a:path w="4355" h="1" extrusionOk="0">
                <a:moveTo>
                  <a:pt x="0" y="0"/>
                </a:moveTo>
                <a:lnTo>
                  <a:pt x="4355" y="0"/>
                </a:lnTo>
              </a:path>
            </a:pathLst>
          </a:custGeom>
          <a:noFill/>
          <a:ln w="50800" cap="rnd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Shape 302"/>
          <p:cNvSpPr txBox="1"/>
          <p:nvPr/>
        </p:nvSpPr>
        <p:spPr>
          <a:xfrm>
            <a:off x="1828800" y="949325"/>
            <a:ext cx="6000750" cy="496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Times New Roman"/>
              <a:buNone/>
            </a:pPr>
            <a:r>
              <a:rPr lang="en-US" sz="3600" b="1" i="0" u="none" strike="noStrike" cap="none" baseline="0">
                <a:solidFill>
                  <a:srgbClr val="FFFF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Methods of Management</a:t>
            </a:r>
          </a:p>
        </p:txBody>
      </p:sp>
      <p:sp>
        <p:nvSpPr>
          <p:cNvPr id="303" name="Shape 303"/>
          <p:cNvSpPr/>
          <p:nvPr/>
        </p:nvSpPr>
        <p:spPr>
          <a:xfrm>
            <a:off x="1379537" y="1550987"/>
            <a:ext cx="6915149" cy="1586"/>
          </a:xfrm>
          <a:custGeom>
            <a:avLst/>
            <a:gdLst/>
            <a:ahLst/>
            <a:cxnLst/>
            <a:rect l="0" t="0" r="0" b="0"/>
            <a:pathLst>
              <a:path w="4355" h="1" extrusionOk="0">
                <a:moveTo>
                  <a:pt x="0" y="0"/>
                </a:moveTo>
                <a:lnTo>
                  <a:pt x="4355" y="0"/>
                </a:lnTo>
              </a:path>
            </a:pathLst>
          </a:custGeom>
          <a:noFill/>
          <a:ln w="50800" cap="rnd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Shape 304"/>
          <p:cNvSpPr txBox="1"/>
          <p:nvPr/>
        </p:nvSpPr>
        <p:spPr>
          <a:xfrm>
            <a:off x="3378200" y="1809750"/>
            <a:ext cx="2968624" cy="496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600" b="1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Agency Roles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1341437" y="2419350"/>
            <a:ext cx="7329487" cy="40687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556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USDA</a:t>
            </a:r>
          </a:p>
          <a:p>
            <a:pPr marL="3556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WDA</a:t>
            </a:r>
          </a:p>
          <a:p>
            <a:pPr marL="3556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 G&amp;F</a:t>
            </a:r>
          </a:p>
          <a:p>
            <a:pPr marL="3556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 Predatory Animal Advisory Board</a:t>
            </a:r>
          </a:p>
          <a:p>
            <a:pPr marL="3556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County Predator Boards</a:t>
            </a:r>
          </a:p>
          <a:p>
            <a:pPr marL="3556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BLM &amp; FS</a:t>
            </a:r>
          </a:p>
          <a:p>
            <a:pPr marL="3556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USFWS</a:t>
            </a:r>
          </a:p>
          <a:p>
            <a:pPr marL="3556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 ADMB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/>
        </p:nvSpPr>
        <p:spPr>
          <a:xfrm>
            <a:off x="1752600" y="441325"/>
            <a:ext cx="6049962" cy="21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rgbClr val="FFFF90"/>
                </a:solidFill>
                <a:latin typeface="Arial"/>
                <a:ea typeface="Arial"/>
                <a:cs typeface="Arial"/>
                <a:sym typeface="Arial"/>
              </a:rPr>
              <a:t>Impacts of Predation Laws on Wyoming Land Owners</a:t>
            </a:r>
          </a:p>
        </p:txBody>
      </p:sp>
      <p:sp>
        <p:nvSpPr>
          <p:cNvPr id="311" name="Shape 311"/>
          <p:cNvSpPr/>
          <p:nvPr/>
        </p:nvSpPr>
        <p:spPr>
          <a:xfrm>
            <a:off x="1379537" y="750887"/>
            <a:ext cx="6915149" cy="1586"/>
          </a:xfrm>
          <a:custGeom>
            <a:avLst/>
            <a:gdLst/>
            <a:ahLst/>
            <a:cxnLst/>
            <a:rect l="0" t="0" r="0" b="0"/>
            <a:pathLst>
              <a:path w="4355" h="1" extrusionOk="0">
                <a:moveTo>
                  <a:pt x="0" y="0"/>
                </a:moveTo>
                <a:lnTo>
                  <a:pt x="4355" y="0"/>
                </a:lnTo>
              </a:path>
            </a:pathLst>
          </a:custGeom>
          <a:noFill/>
          <a:ln w="50800" cap="rnd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Shape 312"/>
          <p:cNvSpPr txBox="1"/>
          <p:nvPr/>
        </p:nvSpPr>
        <p:spPr>
          <a:xfrm>
            <a:off x="1828800" y="949325"/>
            <a:ext cx="6000750" cy="496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Times New Roman"/>
              <a:buNone/>
            </a:pPr>
            <a:r>
              <a:rPr lang="en-US" sz="3600" b="1" i="0" u="none" strike="noStrike" cap="none" baseline="0">
                <a:solidFill>
                  <a:srgbClr val="FFFF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Methods of Management</a:t>
            </a:r>
          </a:p>
        </p:txBody>
      </p:sp>
      <p:sp>
        <p:nvSpPr>
          <p:cNvPr id="313" name="Shape 313"/>
          <p:cNvSpPr/>
          <p:nvPr/>
        </p:nvSpPr>
        <p:spPr>
          <a:xfrm>
            <a:off x="1379537" y="1550987"/>
            <a:ext cx="6915149" cy="1586"/>
          </a:xfrm>
          <a:custGeom>
            <a:avLst/>
            <a:gdLst/>
            <a:ahLst/>
            <a:cxnLst/>
            <a:rect l="0" t="0" r="0" b="0"/>
            <a:pathLst>
              <a:path w="4355" h="1" extrusionOk="0">
                <a:moveTo>
                  <a:pt x="0" y="0"/>
                </a:moveTo>
                <a:lnTo>
                  <a:pt x="4355" y="0"/>
                </a:lnTo>
              </a:path>
            </a:pathLst>
          </a:custGeom>
          <a:noFill/>
          <a:ln w="50800" cap="rnd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Shape 314"/>
          <p:cNvSpPr txBox="1"/>
          <p:nvPr/>
        </p:nvSpPr>
        <p:spPr>
          <a:xfrm>
            <a:off x="1485900" y="2308225"/>
            <a:ext cx="6697661" cy="746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5400" b="1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QUESTIONS?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1981200" y="3657600"/>
            <a:ext cx="5778499" cy="16224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Kent Drake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Wyoming Dept.  Of Agriculture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6607 Campstool Road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Cheyenne, WY 82002-0100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Phone: 307-777-6781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kent.drake@wyo.gov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1768475" y="441325"/>
            <a:ext cx="6049962" cy="21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rgbClr val="FFFF90"/>
                </a:solidFill>
                <a:latin typeface="Arial"/>
                <a:ea typeface="Arial"/>
                <a:cs typeface="Arial"/>
                <a:sym typeface="Arial"/>
              </a:rPr>
              <a:t>Impacts of Predation Laws on Wyoming Land Owners</a:t>
            </a:r>
          </a:p>
        </p:txBody>
      </p:sp>
      <p:sp>
        <p:nvSpPr>
          <p:cNvPr id="68" name="Shape 68"/>
          <p:cNvSpPr/>
          <p:nvPr/>
        </p:nvSpPr>
        <p:spPr>
          <a:xfrm>
            <a:off x="1379537" y="750887"/>
            <a:ext cx="6915149" cy="1586"/>
          </a:xfrm>
          <a:custGeom>
            <a:avLst/>
            <a:gdLst/>
            <a:ahLst/>
            <a:cxnLst/>
            <a:rect l="0" t="0" r="0" b="0"/>
            <a:pathLst>
              <a:path w="4355" h="1" extrusionOk="0">
                <a:moveTo>
                  <a:pt x="0" y="0"/>
                </a:moveTo>
                <a:lnTo>
                  <a:pt x="4355" y="0"/>
                </a:lnTo>
              </a:path>
            </a:pathLst>
          </a:custGeom>
          <a:noFill/>
          <a:ln w="50800" cap="rnd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 txBox="1"/>
          <p:nvPr/>
        </p:nvSpPr>
        <p:spPr>
          <a:xfrm>
            <a:off x="2117725" y="1339850"/>
            <a:ext cx="2533650" cy="9810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Times New Roman"/>
              <a:buNone/>
            </a:pPr>
            <a:r>
              <a:rPr lang="en-US" sz="3600" b="1" i="0" u="none" strike="noStrike" cap="none" baseline="0">
                <a:solidFill>
                  <a:srgbClr val="FFFF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Legislative Overview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1771650" y="2652711"/>
            <a:ext cx="3438525" cy="4492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 Dates - Federal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1228725" y="3573462"/>
            <a:ext cx="7667625" cy="26733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1939: USDA transfers authority to FWS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1956: Federal Airborne Hunting Act passed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1964: Leopold Report released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1972: Cain Report published</a:t>
            </a:r>
          </a:p>
          <a:p>
            <a:pPr marL="506412" marR="0" lvl="1" indent="-150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baseline="0">
                <a:solidFill>
                  <a:srgbClr val="99C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Calls for a ban on poison use - Nixon signs order</a:t>
            </a:r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5770562" y="1087437"/>
            <a:ext cx="2744786" cy="19462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5602287" y="3130550"/>
            <a:ext cx="3262312" cy="21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506412" marR="0" lvl="0" indent="-50641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Coyote Depredation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1768475" y="441325"/>
            <a:ext cx="6049962" cy="21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rgbClr val="FFFF90"/>
                </a:solidFill>
                <a:latin typeface="Arial"/>
                <a:ea typeface="Arial"/>
                <a:cs typeface="Arial"/>
                <a:sym typeface="Arial"/>
              </a:rPr>
              <a:t>Impacts of Predation Laws on Wyoming Land Owners</a:t>
            </a:r>
          </a:p>
        </p:txBody>
      </p:sp>
      <p:sp>
        <p:nvSpPr>
          <p:cNvPr id="79" name="Shape 79"/>
          <p:cNvSpPr/>
          <p:nvPr/>
        </p:nvSpPr>
        <p:spPr>
          <a:xfrm>
            <a:off x="1379537" y="750887"/>
            <a:ext cx="6915149" cy="1586"/>
          </a:xfrm>
          <a:custGeom>
            <a:avLst/>
            <a:gdLst/>
            <a:ahLst/>
            <a:cxnLst/>
            <a:rect l="0" t="0" r="0" b="0"/>
            <a:pathLst>
              <a:path w="4355" h="1" extrusionOk="0">
                <a:moveTo>
                  <a:pt x="0" y="0"/>
                </a:moveTo>
                <a:lnTo>
                  <a:pt x="4355" y="0"/>
                </a:lnTo>
              </a:path>
            </a:pathLst>
          </a:custGeom>
          <a:noFill/>
          <a:ln w="50800" cap="rnd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2117725" y="1339850"/>
            <a:ext cx="2533650" cy="9810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Times New Roman"/>
              <a:buNone/>
            </a:pPr>
            <a:r>
              <a:rPr lang="en-US" sz="3600" b="1" i="0" u="none" strike="noStrike" cap="none" baseline="0">
                <a:solidFill>
                  <a:srgbClr val="FFFF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Legislative Overview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1771650" y="2652711"/>
            <a:ext cx="3438525" cy="4492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 Dates - Federal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1228725" y="3573462"/>
            <a:ext cx="7667625" cy="2908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1973: Endangered Species Act passed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1975: President Ford repeals Nixon</a:t>
            </a:r>
            <a:r>
              <a:rPr lang="en-US" sz="3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'</a:t>
            </a: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order</a:t>
            </a:r>
          </a:p>
          <a:p>
            <a:pPr marL="506412" marR="0" lvl="1" indent="-150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Allows M-44 use, WY receives M-44 registration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1979: Secretary of Interior Andrus orders ban on denning, 1080 research &amp; use.  ADC issues first Environmental Impact Report</a:t>
            </a:r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5543550" y="1028700"/>
            <a:ext cx="2879724" cy="20161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5426075" y="3130550"/>
            <a:ext cx="3260725" cy="21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52411" marR="0" lvl="0" indent="-25241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Dog Depredation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1766886" y="441325"/>
            <a:ext cx="6049962" cy="21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rgbClr val="FFFF90"/>
                </a:solidFill>
                <a:latin typeface="Arial"/>
                <a:ea typeface="Arial"/>
                <a:cs typeface="Arial"/>
                <a:sym typeface="Arial"/>
              </a:rPr>
              <a:t>Impacts of Predation Laws on Wyoming Land Owners</a:t>
            </a:r>
          </a:p>
        </p:txBody>
      </p:sp>
      <p:sp>
        <p:nvSpPr>
          <p:cNvPr id="90" name="Shape 90"/>
          <p:cNvSpPr/>
          <p:nvPr/>
        </p:nvSpPr>
        <p:spPr>
          <a:xfrm>
            <a:off x="1379537" y="750887"/>
            <a:ext cx="6915149" cy="1586"/>
          </a:xfrm>
          <a:custGeom>
            <a:avLst/>
            <a:gdLst/>
            <a:ahLst/>
            <a:cxnLst/>
            <a:rect l="0" t="0" r="0" b="0"/>
            <a:pathLst>
              <a:path w="4355" h="1" extrusionOk="0">
                <a:moveTo>
                  <a:pt x="0" y="0"/>
                </a:moveTo>
                <a:lnTo>
                  <a:pt x="4355" y="0"/>
                </a:lnTo>
              </a:path>
            </a:pathLst>
          </a:custGeom>
          <a:noFill/>
          <a:ln w="50800" cap="rnd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2117725" y="1339850"/>
            <a:ext cx="2533650" cy="9810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Times New Roman"/>
              <a:buNone/>
            </a:pPr>
            <a:r>
              <a:rPr lang="en-US" sz="3600" b="1" i="0" u="none" strike="noStrike" cap="none" baseline="0">
                <a:solidFill>
                  <a:srgbClr val="FFFF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Legislative Overview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1771650" y="2652711"/>
            <a:ext cx="3438525" cy="4492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 Dates - Federal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1228725" y="3573462"/>
            <a:ext cx="7667625" cy="29432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1981: Secretary of Interior James Watt rescinds ban on denning.  President Reagan revokes Nixon</a:t>
            </a:r>
            <a:r>
              <a:rPr lang="en-US" sz="3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'</a:t>
            </a: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ban on poisons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1986: Legislation transfers ADC from FWS back to USDA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1993: EIS issued.  ADC now Wildlife Svs.</a:t>
            </a: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5600700" y="1028700"/>
            <a:ext cx="2879724" cy="20161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5602287" y="3130550"/>
            <a:ext cx="3262312" cy="21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52411" marR="0" lvl="0" indent="-25241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Eagle Depredation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1766886" y="441325"/>
            <a:ext cx="6049962" cy="21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rgbClr val="FFFF90"/>
                </a:solidFill>
                <a:latin typeface="Arial"/>
                <a:ea typeface="Arial"/>
                <a:cs typeface="Arial"/>
                <a:sym typeface="Arial"/>
              </a:rPr>
              <a:t>Impacts of Predation Laws on Wyoming Land Owners</a:t>
            </a:r>
          </a:p>
        </p:txBody>
      </p:sp>
      <p:sp>
        <p:nvSpPr>
          <p:cNvPr id="101" name="Shape 101"/>
          <p:cNvSpPr/>
          <p:nvPr/>
        </p:nvSpPr>
        <p:spPr>
          <a:xfrm>
            <a:off x="1379537" y="750887"/>
            <a:ext cx="6915149" cy="1586"/>
          </a:xfrm>
          <a:custGeom>
            <a:avLst/>
            <a:gdLst/>
            <a:ahLst/>
            <a:cxnLst/>
            <a:rect l="0" t="0" r="0" b="0"/>
            <a:pathLst>
              <a:path w="4355" h="1" extrusionOk="0">
                <a:moveTo>
                  <a:pt x="0" y="0"/>
                </a:moveTo>
                <a:lnTo>
                  <a:pt x="4355" y="0"/>
                </a:lnTo>
              </a:path>
            </a:pathLst>
          </a:custGeom>
          <a:noFill/>
          <a:ln w="50800" cap="rnd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2117725" y="1339850"/>
            <a:ext cx="2533650" cy="9810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Times New Roman"/>
              <a:buNone/>
            </a:pPr>
            <a:r>
              <a:rPr lang="en-US" sz="3600" b="1" i="0" u="none" strike="noStrike" cap="none" baseline="0">
                <a:solidFill>
                  <a:srgbClr val="FFFF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Legislative Overview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1779586" y="2654300"/>
            <a:ext cx="3438525" cy="4492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 Dates - State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1228725" y="3573462"/>
            <a:ext cx="7667625" cy="26844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1869: Legislation regulating sale or giving away of poisons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1875: </a:t>
            </a:r>
            <a:r>
              <a:rPr lang="en-US" sz="3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Act for the protection of sheep</a:t>
            </a:r>
            <a:r>
              <a:rPr lang="en-US" sz="3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</a:p>
          <a:p>
            <a:pPr marL="506412" marR="0" lvl="1" indent="-150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Authorized county commissioners to pay bounties on wolves</a:t>
            </a:r>
          </a:p>
          <a:p>
            <a:pPr marL="506412" marR="0" lvl="1" indent="-150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Bounty funding trend lasted until 1941</a:t>
            </a: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5715000" y="1028700"/>
            <a:ext cx="2879724" cy="20161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5656262" y="3127375"/>
            <a:ext cx="3260725" cy="21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506412" marR="0" lvl="0" indent="-50641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Raven Depredation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1765300" y="441325"/>
            <a:ext cx="6049962" cy="21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rgbClr val="FFFF90"/>
                </a:solidFill>
                <a:latin typeface="Arial"/>
                <a:ea typeface="Arial"/>
                <a:cs typeface="Arial"/>
                <a:sym typeface="Arial"/>
              </a:rPr>
              <a:t>Impacts of Predation Laws on Wyoming Land Owners</a:t>
            </a:r>
          </a:p>
        </p:txBody>
      </p:sp>
      <p:sp>
        <p:nvSpPr>
          <p:cNvPr id="112" name="Shape 112"/>
          <p:cNvSpPr/>
          <p:nvPr/>
        </p:nvSpPr>
        <p:spPr>
          <a:xfrm>
            <a:off x="1379537" y="750887"/>
            <a:ext cx="6915149" cy="1586"/>
          </a:xfrm>
          <a:custGeom>
            <a:avLst/>
            <a:gdLst/>
            <a:ahLst/>
            <a:cxnLst/>
            <a:rect l="0" t="0" r="0" b="0"/>
            <a:pathLst>
              <a:path w="4355" h="1" extrusionOk="0">
                <a:moveTo>
                  <a:pt x="0" y="0"/>
                </a:moveTo>
                <a:lnTo>
                  <a:pt x="4355" y="0"/>
                </a:lnTo>
              </a:path>
            </a:pathLst>
          </a:custGeom>
          <a:noFill/>
          <a:ln w="50800" cap="rnd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 txBox="1"/>
          <p:nvPr/>
        </p:nvSpPr>
        <p:spPr>
          <a:xfrm>
            <a:off x="2117725" y="1339850"/>
            <a:ext cx="2533650" cy="9810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Times New Roman"/>
              <a:buNone/>
            </a:pPr>
            <a:r>
              <a:rPr lang="en-US" sz="3600" b="1" i="0" u="none" strike="noStrike" cap="none" baseline="0">
                <a:solidFill>
                  <a:srgbClr val="FFFF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Legislative Overview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1779586" y="2654300"/>
            <a:ext cx="3438525" cy="4492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 Dates - State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1228725" y="3573462"/>
            <a:ext cx="7667625" cy="25082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1882: First game law enacted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1890: WY becomes a state.  Constitution provides for protection of livestock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1921: Legislation creates funded budgets for rodent/predator management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5651500" y="3130550"/>
            <a:ext cx="3262312" cy="21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52411" marR="0" lvl="0" indent="-25241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Coyote Depredation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5829300" y="1028700"/>
            <a:ext cx="2843212" cy="20161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1765300" y="441325"/>
            <a:ext cx="6049962" cy="21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rgbClr val="FFFF90"/>
                </a:solidFill>
                <a:latin typeface="Arial"/>
                <a:ea typeface="Arial"/>
                <a:cs typeface="Arial"/>
                <a:sym typeface="Arial"/>
              </a:rPr>
              <a:t>Impacts of Predation Laws on Wyoming Land Owners</a:t>
            </a:r>
          </a:p>
        </p:txBody>
      </p:sp>
      <p:sp>
        <p:nvSpPr>
          <p:cNvPr id="123" name="Shape 123"/>
          <p:cNvSpPr/>
          <p:nvPr/>
        </p:nvSpPr>
        <p:spPr>
          <a:xfrm>
            <a:off x="1379537" y="750887"/>
            <a:ext cx="6915149" cy="1586"/>
          </a:xfrm>
          <a:custGeom>
            <a:avLst/>
            <a:gdLst/>
            <a:ahLst/>
            <a:cxnLst/>
            <a:rect l="0" t="0" r="0" b="0"/>
            <a:pathLst>
              <a:path w="4355" h="1" extrusionOk="0">
                <a:moveTo>
                  <a:pt x="0" y="0"/>
                </a:moveTo>
                <a:lnTo>
                  <a:pt x="4355" y="0"/>
                </a:lnTo>
              </a:path>
            </a:pathLst>
          </a:custGeom>
          <a:noFill/>
          <a:ln w="50800" cap="rnd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2117725" y="1339850"/>
            <a:ext cx="2533650" cy="9810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Times New Roman"/>
              <a:buNone/>
            </a:pPr>
            <a:r>
              <a:rPr lang="en-US" sz="3600" b="1" i="0" u="none" strike="noStrike" cap="none" baseline="0">
                <a:solidFill>
                  <a:srgbClr val="FFFF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Legislative Overview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1779586" y="2654300"/>
            <a:ext cx="3438525" cy="4492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 Dates - State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1228725" y="3573462"/>
            <a:ext cx="7667625" cy="29432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1937: Legislature defines predatory animals in the Wyoming Game &amp; Fish Laws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1943: Predatory Animal Districts formed and mill levy funding established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1953: WDA authorized to be lead agency in predator management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5651500" y="3130550"/>
            <a:ext cx="3262312" cy="21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52411" marR="0" lvl="0" indent="-25241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Dog Depredation</a:t>
            </a: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5715000" y="1028700"/>
            <a:ext cx="2879724" cy="20161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1763711" y="441325"/>
            <a:ext cx="6049962" cy="21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>
                <a:solidFill>
                  <a:srgbClr val="FFFF90"/>
                </a:solidFill>
                <a:latin typeface="Arial"/>
                <a:ea typeface="Arial"/>
                <a:cs typeface="Arial"/>
                <a:sym typeface="Arial"/>
              </a:rPr>
              <a:t>Impacts of Predation Laws on Wyoming Land Owners</a:t>
            </a:r>
          </a:p>
        </p:txBody>
      </p:sp>
      <p:sp>
        <p:nvSpPr>
          <p:cNvPr id="134" name="Shape 134"/>
          <p:cNvSpPr/>
          <p:nvPr/>
        </p:nvSpPr>
        <p:spPr>
          <a:xfrm>
            <a:off x="1379537" y="750887"/>
            <a:ext cx="6915149" cy="1586"/>
          </a:xfrm>
          <a:custGeom>
            <a:avLst/>
            <a:gdLst/>
            <a:ahLst/>
            <a:cxnLst/>
            <a:rect l="0" t="0" r="0" b="0"/>
            <a:pathLst>
              <a:path w="4355" h="1" extrusionOk="0">
                <a:moveTo>
                  <a:pt x="0" y="0"/>
                </a:moveTo>
                <a:lnTo>
                  <a:pt x="4355" y="0"/>
                </a:lnTo>
              </a:path>
            </a:pathLst>
          </a:custGeom>
          <a:noFill/>
          <a:ln w="50800" cap="rnd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2117725" y="1339850"/>
            <a:ext cx="2533650" cy="9810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0"/>
              </a:buClr>
              <a:buSzPct val="25000"/>
              <a:buFont typeface="Times New Roman"/>
              <a:buNone/>
            </a:pPr>
            <a:r>
              <a:rPr lang="en-US" sz="3600" b="1" i="0" u="none" strike="noStrike" cap="none" baseline="0">
                <a:solidFill>
                  <a:srgbClr val="FFFF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Legislative Overview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1779586" y="2654300"/>
            <a:ext cx="3438525" cy="4492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 Dates - State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1228725" y="3573462"/>
            <a:ext cx="7667625" cy="27670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1967: Gray wolf listed as endangered</a:t>
            </a:r>
          </a:p>
          <a:p>
            <a:pPr marL="252411" marR="0" lvl="0" indent="-2524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1973: Legislature authorizes issuance of aerial hunting permits; amended WDA responsibilities; created the WY Environmental Pesticide Control Act; amended predatory animal definitions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5651500" y="3130550"/>
            <a:ext cx="3262312" cy="219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52411" marR="0" lvl="0" indent="-25241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Fox Depredation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5772150" y="1028700"/>
            <a:ext cx="2879724" cy="20161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1117</Words>
  <Application>Microsoft Office PowerPoint</Application>
  <PresentationFormat>On-screen Show (4:3)</PresentationFormat>
  <Paragraphs>205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Key Dates Cont.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TSIntern</dc:creator>
  <cp:lastModifiedBy>TSIntern</cp:lastModifiedBy>
  <cp:revision>1</cp:revision>
  <dcterms:modified xsi:type="dcterms:W3CDTF">2014-06-25T19:39:11Z</dcterms:modified>
</cp:coreProperties>
</file>