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57"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58"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56" autoAdjust="0"/>
    <p:restoredTop sz="94729" autoAdjust="0"/>
  </p:normalViewPr>
  <p:slideViewPr>
    <p:cSldViewPr>
      <p:cViewPr varScale="1">
        <p:scale>
          <a:sx n="82" d="100"/>
          <a:sy n="82" d="100"/>
        </p:scale>
        <p:origin x="-157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892"/>
    </p:cViewPr>
  </p:sorterViewPr>
  <p:notesViewPr>
    <p:cSldViewPr>
      <p:cViewPr varScale="1">
        <p:scale>
          <a:sx n="62" d="100"/>
          <a:sy n="62" d="100"/>
        </p:scale>
        <p:origin x="-261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9E4BB-64E0-4FE8-99F5-73741051B9B7}" type="datetimeFigureOut">
              <a:rPr lang="en-US" smtClean="0"/>
              <a:t>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10FFA-E44A-4DC0-AFD6-53539CF28DCA}" type="slidenum">
              <a:rPr lang="en-US" smtClean="0"/>
              <a:t>‹#›</a:t>
            </a:fld>
            <a:endParaRPr lang="en-US"/>
          </a:p>
        </p:txBody>
      </p:sp>
    </p:spTree>
    <p:extLst>
      <p:ext uri="{BB962C8B-B14F-4D97-AF65-F5344CB8AC3E}">
        <p14:creationId xmlns:p14="http://schemas.microsoft.com/office/powerpoint/2010/main" val="259759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56226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56226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56226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56226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Tree>
    <p:extLst>
      <p:ext uri="{BB962C8B-B14F-4D97-AF65-F5344CB8AC3E}">
        <p14:creationId xmlns:p14="http://schemas.microsoft.com/office/powerpoint/2010/main" val="207599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10FFA-E44A-4DC0-AFD6-53539CF28DCA}" type="slidenum">
              <a:rPr lang="en-US" smtClean="0"/>
              <a:t>92</a:t>
            </a:fld>
            <a:endParaRPr lang="en-US"/>
          </a:p>
        </p:txBody>
      </p:sp>
    </p:spTree>
    <p:extLst>
      <p:ext uri="{BB962C8B-B14F-4D97-AF65-F5344CB8AC3E}">
        <p14:creationId xmlns:p14="http://schemas.microsoft.com/office/powerpoint/2010/main" val="151337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4B70B47-B7A2-436F-BB1F-CEDC2AFF7A19}" type="datetimeFigureOut">
              <a:rPr lang="en-US" smtClean="0"/>
              <a:t>1/6/2023</a:t>
            </a:fld>
            <a:endParaRPr lang="en-US"/>
          </a:p>
        </p:txBody>
      </p:sp>
      <p:sp>
        <p:nvSpPr>
          <p:cNvPr id="16" name="Slide Number Placeholder 15"/>
          <p:cNvSpPr>
            <a:spLocks noGrp="1"/>
          </p:cNvSpPr>
          <p:nvPr>
            <p:ph type="sldNum" sz="quarter" idx="11"/>
          </p:nvPr>
        </p:nvSpPr>
        <p:spPr/>
        <p:txBody>
          <a:bodyPr/>
          <a:lstStyle/>
          <a:p>
            <a:fld id="{9D779EF4-07D4-48AA-A4C4-40EEF345D9F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B70B47-B7A2-436F-BB1F-CEDC2AFF7A1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79EF4-07D4-48AA-A4C4-40EEF345D9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B70B47-B7A2-436F-BB1F-CEDC2AFF7A1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79EF4-07D4-48AA-A4C4-40EEF345D9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4B70B47-B7A2-436F-BB1F-CEDC2AFF7A19}" type="datetimeFigureOut">
              <a:rPr lang="en-US" smtClean="0"/>
              <a:t>1/6/2023</a:t>
            </a:fld>
            <a:endParaRPr lang="en-US"/>
          </a:p>
        </p:txBody>
      </p:sp>
      <p:sp>
        <p:nvSpPr>
          <p:cNvPr id="15" name="Slide Number Placeholder 14"/>
          <p:cNvSpPr>
            <a:spLocks noGrp="1"/>
          </p:cNvSpPr>
          <p:nvPr>
            <p:ph type="sldNum" sz="quarter" idx="15"/>
          </p:nvPr>
        </p:nvSpPr>
        <p:spPr/>
        <p:txBody>
          <a:bodyPr/>
          <a:lstStyle>
            <a:lvl1pPr algn="ctr">
              <a:defRPr/>
            </a:lvl1pPr>
          </a:lstStyle>
          <a:p>
            <a:fld id="{9D779EF4-07D4-48AA-A4C4-40EEF345D9FD}"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70B47-B7A2-436F-BB1F-CEDC2AFF7A1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79EF4-07D4-48AA-A4C4-40EEF345D9FD}"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4B70B47-B7A2-436F-BB1F-CEDC2AFF7A19}"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79EF4-07D4-48AA-A4C4-40EEF345D9F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D779EF4-07D4-48AA-A4C4-40EEF345D9FD}"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4B70B47-B7A2-436F-BB1F-CEDC2AFF7A19}" type="datetimeFigureOut">
              <a:rPr lang="en-US" smtClean="0"/>
              <a:t>1/6/2023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B70B47-B7A2-436F-BB1F-CEDC2AFF7A19}"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79EF4-07D4-48AA-A4C4-40EEF345D9F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70B47-B7A2-436F-BB1F-CEDC2AFF7A19}" type="datetimeFigureOut">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79EF4-07D4-48AA-A4C4-40EEF345D9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4B70B47-B7A2-436F-BB1F-CEDC2AFF7A19}" type="datetimeFigureOut">
              <a:rPr lang="en-US" smtClean="0"/>
              <a:t>1/6/2023</a:t>
            </a:fld>
            <a:endParaRPr lang="en-US"/>
          </a:p>
        </p:txBody>
      </p:sp>
      <p:sp>
        <p:nvSpPr>
          <p:cNvPr id="9" name="Slide Number Placeholder 8"/>
          <p:cNvSpPr>
            <a:spLocks noGrp="1"/>
          </p:cNvSpPr>
          <p:nvPr>
            <p:ph type="sldNum" sz="quarter" idx="15"/>
          </p:nvPr>
        </p:nvSpPr>
        <p:spPr/>
        <p:txBody>
          <a:bodyPr/>
          <a:lstStyle/>
          <a:p>
            <a:fld id="{9D779EF4-07D4-48AA-A4C4-40EEF345D9FD}"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4B70B47-B7A2-436F-BB1F-CEDC2AFF7A19}" type="datetimeFigureOut">
              <a:rPr lang="en-US" smtClean="0"/>
              <a:t>1/6/2023</a:t>
            </a:fld>
            <a:endParaRPr lang="en-US"/>
          </a:p>
        </p:txBody>
      </p:sp>
      <p:sp>
        <p:nvSpPr>
          <p:cNvPr id="9" name="Slide Number Placeholder 8"/>
          <p:cNvSpPr>
            <a:spLocks noGrp="1"/>
          </p:cNvSpPr>
          <p:nvPr>
            <p:ph type="sldNum" sz="quarter" idx="11"/>
          </p:nvPr>
        </p:nvSpPr>
        <p:spPr/>
        <p:txBody>
          <a:bodyPr/>
          <a:lstStyle/>
          <a:p>
            <a:fld id="{9D779EF4-07D4-48AA-A4C4-40EEF345D9F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4B70B47-B7A2-436F-BB1F-CEDC2AFF7A19}" type="datetimeFigureOut">
              <a:rPr lang="en-US" smtClean="0"/>
              <a:t>1/6/2023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D779EF4-07D4-48AA-A4C4-40EEF345D9FD}"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s://ecos.fws.gov/ipac/"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34975" y="1155700"/>
            <a:ext cx="8239125" cy="682625"/>
          </a:xfrm>
        </p:spPr>
        <p:txBody>
          <a:bodyPr lIns="0" tIns="0" rIns="0" bIns="0" anchor="t">
            <a:normAutofit fontScale="90000"/>
          </a:bodyPr>
          <a:lstStyle/>
          <a:p>
            <a:pPr algn="r" eaLnBrk="1" fontAlgn="auto" hangingPunct="1">
              <a:spcAft>
                <a:spcPts val="0"/>
              </a:spcAft>
              <a:defRPr/>
            </a:pPr>
            <a:r>
              <a:rPr sz="4800" b="1" dirty="0" smtClean="0">
                <a:solidFill>
                  <a:srgbClr val="FFFFFF"/>
                </a:solidFill>
              </a:rPr>
              <a:t>Coyote Damage Management</a:t>
            </a:r>
          </a:p>
        </p:txBody>
      </p:sp>
      <p:sp>
        <p:nvSpPr>
          <p:cNvPr id="5123" name="Freeform 3"/>
          <p:cNvSpPr>
            <a:spLocks/>
          </p:cNvSpPr>
          <p:nvPr/>
        </p:nvSpPr>
        <p:spPr bwMode="auto">
          <a:xfrm>
            <a:off x="228600" y="1895475"/>
            <a:ext cx="8653463" cy="106363"/>
          </a:xfrm>
          <a:custGeom>
            <a:avLst/>
            <a:gdLst>
              <a:gd name="T0" fmla="*/ 0 w 5451"/>
              <a:gd name="T1" fmla="*/ 2147483647 h 67"/>
              <a:gd name="T2" fmla="*/ 2147483647 w 5451"/>
              <a:gd name="T3" fmla="*/ 2147483647 h 67"/>
              <a:gd name="T4" fmla="*/ 2147483647 w 5451"/>
              <a:gd name="T5" fmla="*/ 0 h 67"/>
              <a:gd name="T6" fmla="*/ 0 w 5451"/>
              <a:gd name="T7" fmla="*/ 0 h 67"/>
              <a:gd name="T8" fmla="*/ 0 w 5451"/>
              <a:gd name="T9" fmla="*/ 2147483647 h 67"/>
              <a:gd name="T10" fmla="*/ 0 60000 65536"/>
              <a:gd name="T11" fmla="*/ 0 60000 65536"/>
              <a:gd name="T12" fmla="*/ 0 60000 65536"/>
              <a:gd name="T13" fmla="*/ 0 60000 65536"/>
              <a:gd name="T14" fmla="*/ 0 60000 65536"/>
              <a:gd name="T15" fmla="*/ 0 w 5451"/>
              <a:gd name="T16" fmla="*/ 0 h 67"/>
              <a:gd name="T17" fmla="*/ 5451 w 5451"/>
              <a:gd name="T18" fmla="*/ 67 h 67"/>
            </a:gdLst>
            <a:ahLst/>
            <a:cxnLst>
              <a:cxn ang="T10">
                <a:pos x="T0" y="T1"/>
              </a:cxn>
              <a:cxn ang="T11">
                <a:pos x="T2" y="T3"/>
              </a:cxn>
              <a:cxn ang="T12">
                <a:pos x="T4" y="T5"/>
              </a:cxn>
              <a:cxn ang="T13">
                <a:pos x="T6" y="T7"/>
              </a:cxn>
              <a:cxn ang="T14">
                <a:pos x="T8" y="T9"/>
              </a:cxn>
            </a:cxnLst>
            <a:rect l="T15" t="T16" r="T17" b="T18"/>
            <a:pathLst>
              <a:path w="5451" h="67">
                <a:moveTo>
                  <a:pt x="0" y="66"/>
                </a:moveTo>
                <a:lnTo>
                  <a:pt x="5450" y="66"/>
                </a:lnTo>
                <a:lnTo>
                  <a:pt x="5450" y="0"/>
                </a:lnTo>
                <a:lnTo>
                  <a:pt x="0" y="0"/>
                </a:lnTo>
                <a:lnTo>
                  <a:pt x="0" y="66"/>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24" name="Rectangle 4"/>
          <p:cNvSpPr>
            <a:spLocks noChangeArrowheads="1"/>
          </p:cNvSpPr>
          <p:nvPr/>
        </p:nvSpPr>
        <p:spPr bwMode="auto">
          <a:xfrm>
            <a:off x="3810000" y="2438400"/>
            <a:ext cx="4933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4000">
                <a:solidFill>
                  <a:srgbClr val="FFFFFF"/>
                </a:solidFill>
              </a:rPr>
              <a:t>Using the M-44</a:t>
            </a:r>
          </a:p>
        </p:txBody>
      </p:sp>
      <p:pic>
        <p:nvPicPr>
          <p:cNvPr id="5125"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75" y="2060575"/>
            <a:ext cx="2500313" cy="3905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3733800" y="3886200"/>
            <a:ext cx="5181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smtClean="0">
                <a:solidFill>
                  <a:srgbClr val="FFE0C0"/>
                </a:solidFill>
              </a:rPr>
              <a:t>Jerry Johnson</a:t>
            </a:r>
            <a:endParaRPr lang="en-US" altLang="en-US" dirty="0">
              <a:solidFill>
                <a:srgbClr val="FFE0C0"/>
              </a:solidFill>
            </a:endParaRPr>
          </a:p>
          <a:p>
            <a:pPr algn="ctr"/>
            <a:r>
              <a:rPr lang="en-US" altLang="en-US" dirty="0">
                <a:solidFill>
                  <a:srgbClr val="FFE0C0"/>
                </a:solidFill>
              </a:rPr>
              <a:t>Wyoming Department  of Agriculture</a:t>
            </a:r>
          </a:p>
          <a:p>
            <a:pPr algn="ctr"/>
            <a:r>
              <a:rPr lang="en-US" altLang="en-US" dirty="0">
                <a:solidFill>
                  <a:srgbClr val="FFE0C0"/>
                </a:solidFill>
              </a:rPr>
              <a:t>Predator Management Coordinator</a:t>
            </a:r>
          </a:p>
        </p:txBody>
      </p:sp>
    </p:spTree>
    <p:extLst>
      <p:ext uri="{BB962C8B-B14F-4D97-AF65-F5344CB8AC3E}">
        <p14:creationId xmlns:p14="http://schemas.microsoft.com/office/powerpoint/2010/main" val="406872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idx="1"/>
          </p:nvPr>
        </p:nvSpPr>
        <p:spPr>
          <a:xfrm>
            <a:off x="987425" y="2251075"/>
            <a:ext cx="7893050" cy="3976688"/>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000" kern="1200" baseline="0" dirty="0" smtClean="0">
                <a:solidFill>
                  <a:schemeClr val="tx1"/>
                </a:solidFill>
                <a:effectLst/>
                <a:latin typeface="+mn-lt"/>
                <a:ea typeface="+mn-ea"/>
                <a:cs typeface="+mn-cs"/>
              </a:rPr>
              <a:t>Wyoming has a program designed to meet EPA requirements which will provide certification for anyone desiring to use a RESTRICTED USE pesticide product. </a:t>
            </a:r>
            <a:r>
              <a:rPr lang="en-US" sz="3000" kern="1200" baseline="0" dirty="0" smtClean="0">
                <a:solidFill>
                  <a:srgbClr val="FFFFFF"/>
                </a:solidFill>
                <a:effectLst/>
                <a:latin typeface="+mn-lt"/>
                <a:ea typeface="+mn-ea"/>
                <a:cs typeface="+mn-cs"/>
              </a:rPr>
              <a:t>The M-</a:t>
            </a:r>
            <a:r>
              <a:rPr lang="en-US" sz="3000" kern="1200" baseline="0" dirty="0" smtClean="0">
                <a:solidFill>
                  <a:srgbClr val="FFFFFF"/>
                </a:solidFill>
                <a:effectLst/>
                <a:latin typeface="Arial" panose="020B0604020202020204" pitchFamily="34" charset="0"/>
                <a:ea typeface="+mn-ea"/>
                <a:cs typeface="Arial" panose="020B0604020202020204" pitchFamily="34" charset="0"/>
              </a:rPr>
              <a:t>44</a:t>
            </a:r>
            <a:r>
              <a:rPr lang="en-US" sz="3000" kern="1200" baseline="0" dirty="0" smtClean="0">
                <a:solidFill>
                  <a:srgbClr val="FFFFFF"/>
                </a:solidFill>
                <a:effectLst/>
                <a:latin typeface="+mn-lt"/>
                <a:ea typeface="+mn-ea"/>
                <a:cs typeface="+mn-cs"/>
              </a:rPr>
              <a:t> Sodium Cyanide Capsules are a RESTRICTED USE , and can only be applied by persons who are certified applicators.  CORRECT USE OF THE RESTICTED USE PESTICIDE IS THE RESPONSIBITY OF THE APPLICATOR</a:t>
            </a:r>
            <a:r>
              <a:rPr lang="en-US" sz="2400" kern="1200" baseline="0" dirty="0" smtClean="0">
                <a:solidFill>
                  <a:srgbClr val="FFFFFF"/>
                </a:solidFill>
                <a:effectLst/>
                <a:latin typeface="+mn-lt"/>
                <a:ea typeface="+mn-ea"/>
                <a:cs typeface="+mn-cs"/>
              </a:rPr>
              <a:t>.</a:t>
            </a:r>
            <a:r>
              <a:rPr lang="en-US" sz="2400" baseline="0" dirty="0" smtClean="0">
                <a:solidFill>
                  <a:srgbClr val="FFFFFF"/>
                </a:solidFill>
              </a:rPr>
              <a:t>  </a:t>
            </a:r>
            <a:endParaRPr lang="en-US" sz="2400" dirty="0" smtClean="0">
              <a:solidFill>
                <a:srgbClr val="FFFFFF"/>
              </a:solidFill>
            </a:endParaRPr>
          </a:p>
        </p:txBody>
      </p:sp>
      <p:sp>
        <p:nvSpPr>
          <p:cNvPr id="8194" name="Rectangle 2"/>
          <p:cNvSpPr>
            <a:spLocks noGrp="1" noChangeArrowheads="1"/>
          </p:cNvSpPr>
          <p:nvPr>
            <p:ph type="title"/>
          </p:nvPr>
        </p:nvSpPr>
        <p:spPr>
          <a:xfrm>
            <a:off x="42386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1268" name="Freeform 3"/>
          <p:cNvSpPr>
            <a:spLocks/>
          </p:cNvSpPr>
          <p:nvPr/>
        </p:nvSpPr>
        <p:spPr bwMode="auto">
          <a:xfrm>
            <a:off x="28575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126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0" name="Rectangle 5"/>
          <p:cNvSpPr>
            <a:spLocks noChangeArrowheads="1"/>
          </p:cNvSpPr>
          <p:nvPr/>
        </p:nvSpPr>
        <p:spPr bwMode="auto">
          <a:xfrm>
            <a:off x="455613" y="1538288"/>
            <a:ext cx="39830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M-44 General Overview</a:t>
            </a:r>
          </a:p>
        </p:txBody>
      </p:sp>
    </p:spTree>
    <p:extLst>
      <p:ext uri="{BB962C8B-B14F-4D97-AF65-F5344CB8AC3E}">
        <p14:creationId xmlns:p14="http://schemas.microsoft.com/office/powerpoint/2010/main" val="981399284"/>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779588" y="2192338"/>
            <a:ext cx="55848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7200">
                <a:solidFill>
                  <a:srgbClr val="FFFF00"/>
                </a:solidFill>
              </a:rPr>
              <a:t>Any Questions?</a:t>
            </a:r>
          </a:p>
        </p:txBody>
      </p:sp>
    </p:spTree>
    <p:extLst>
      <p:ext uri="{BB962C8B-B14F-4D97-AF65-F5344CB8AC3E}">
        <p14:creationId xmlns:p14="http://schemas.microsoft.com/office/powerpoint/2010/main" val="7246336"/>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6259" name="Freeform 3"/>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60" name="Rectangle 4"/>
          <p:cNvSpPr>
            <a:spLocks noChangeArrowheads="1"/>
          </p:cNvSpPr>
          <p:nvPr/>
        </p:nvSpPr>
        <p:spPr bwMode="auto">
          <a:xfrm>
            <a:off x="598488" y="1828800"/>
            <a:ext cx="800735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08000" indent="-508000">
              <a:defRPr sz="2400">
                <a:solidFill>
                  <a:schemeClr val="tx1"/>
                </a:solidFill>
                <a:latin typeface="Times New Roman" pitchFamily="18" charset="0"/>
              </a:defRPr>
            </a:lvl1pPr>
            <a:lvl2pPr marL="1016000" indent="-3937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FFF287"/>
              </a:buClr>
              <a:buFont typeface="Times New Roman" pitchFamily="18" charset="0"/>
              <a:buNone/>
            </a:pPr>
            <a:r>
              <a:rPr lang="en-US" altLang="en-US" sz="4000" dirty="0">
                <a:solidFill>
                  <a:srgbClr val="FFFFFF"/>
                </a:solidFill>
              </a:rPr>
              <a:t>Contact:</a:t>
            </a:r>
          </a:p>
          <a:p>
            <a:pPr lvl="1">
              <a:buClr>
                <a:srgbClr val="FFF287"/>
              </a:buClr>
            </a:pPr>
            <a:r>
              <a:rPr lang="en-US" altLang="en-US" sz="4000" dirty="0" smtClean="0">
                <a:solidFill>
                  <a:srgbClr val="FFFFFF"/>
                </a:solidFill>
              </a:rPr>
              <a:t>Jerry Johnson</a:t>
            </a:r>
            <a:endParaRPr lang="en-US" altLang="en-US" sz="4000" dirty="0">
              <a:solidFill>
                <a:srgbClr val="FFFFFF"/>
              </a:solidFill>
            </a:endParaRPr>
          </a:p>
          <a:p>
            <a:pPr lvl="1">
              <a:buClr>
                <a:srgbClr val="FFF287"/>
              </a:buClr>
            </a:pPr>
            <a:r>
              <a:rPr lang="en-US" altLang="en-US" sz="4000" dirty="0">
                <a:solidFill>
                  <a:srgbClr val="FFFFFF"/>
                </a:solidFill>
              </a:rPr>
              <a:t>Wyoming Dept.  Of Agriculture</a:t>
            </a:r>
          </a:p>
          <a:p>
            <a:pPr lvl="1">
              <a:buClr>
                <a:srgbClr val="FFF287"/>
              </a:buClr>
            </a:pPr>
            <a:r>
              <a:rPr lang="en-US" altLang="en-US" sz="4000" dirty="0">
                <a:solidFill>
                  <a:srgbClr val="FFFFFF"/>
                </a:solidFill>
              </a:rPr>
              <a:t>307 - 777 - 6781</a:t>
            </a:r>
          </a:p>
          <a:p>
            <a:pPr lvl="1">
              <a:buClr>
                <a:srgbClr val="FFF287"/>
              </a:buClr>
            </a:pPr>
            <a:r>
              <a:rPr lang="en-US" altLang="en-US" sz="4000" dirty="0">
                <a:solidFill>
                  <a:srgbClr val="FFFFFF"/>
                </a:solidFill>
              </a:rPr>
              <a:t>j</a:t>
            </a:r>
            <a:r>
              <a:rPr lang="en-US" altLang="en-US" sz="4000" dirty="0" smtClean="0">
                <a:solidFill>
                  <a:srgbClr val="FFFFFF"/>
                </a:solidFill>
              </a:rPr>
              <a:t>erald.johnson@wyo.gov</a:t>
            </a:r>
            <a:endParaRPr lang="en-US" altLang="en-US" sz="4000" dirty="0">
              <a:solidFill>
                <a:srgbClr val="FFFFFF"/>
              </a:solidFill>
            </a:endParaRPr>
          </a:p>
          <a:p>
            <a:pPr lvl="1">
              <a:buClr>
                <a:srgbClr val="FFF287"/>
              </a:buClr>
            </a:pPr>
            <a:r>
              <a:rPr lang="en-US" altLang="en-US" sz="2800" dirty="0">
                <a:solidFill>
                  <a:srgbClr val="FFFFFF"/>
                </a:solidFill>
              </a:rPr>
              <a:t>http://agriculture.wy.gov</a:t>
            </a:r>
          </a:p>
        </p:txBody>
      </p:sp>
    </p:spTree>
    <p:extLst>
      <p:ext uri="{BB962C8B-B14F-4D97-AF65-F5344CB8AC3E}">
        <p14:creationId xmlns:p14="http://schemas.microsoft.com/office/powerpoint/2010/main" val="27637243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idx="1"/>
          </p:nvPr>
        </p:nvSpPr>
        <p:spPr>
          <a:xfrm>
            <a:off x="987425" y="2251075"/>
            <a:ext cx="7893050" cy="3152775"/>
          </a:xfrm>
        </p:spPr>
        <p:txBody>
          <a:bodyPr lIns="0" tIns="0" rIns="0" bIns="0">
            <a:normAutofit lnSpcReduction="10000"/>
          </a:bodyPr>
          <a:lstStyle/>
          <a:p>
            <a:pPr marL="252413" indent="-252413" eaLnBrk="1" hangingPunct="1">
              <a:spcBef>
                <a:spcPct val="0"/>
              </a:spcBef>
              <a:buClr>
                <a:srgbClr val="FFF287"/>
              </a:buClr>
              <a:buFont typeface="Times New Roman" pitchFamily="18" charset="0"/>
              <a:buNone/>
            </a:pPr>
            <a:r>
              <a:rPr lang="en-US" altLang="en-US" dirty="0" smtClean="0">
                <a:solidFill>
                  <a:srgbClr val="FFFF00"/>
                </a:solidFill>
              </a:rPr>
              <a:t>Non-Government Applicators </a:t>
            </a:r>
            <a:r>
              <a:rPr lang="en-US" altLang="en-US" dirty="0" smtClean="0">
                <a:solidFill>
                  <a:srgbClr val="FFFFFF"/>
                </a:solidFill>
              </a:rPr>
              <a:t>are allowed to place devices on </a:t>
            </a:r>
            <a:r>
              <a:rPr lang="en-US" altLang="en-US" dirty="0" smtClean="0">
                <a:solidFill>
                  <a:srgbClr val="FFFF00"/>
                </a:solidFill>
              </a:rPr>
              <a:t>private</a:t>
            </a:r>
            <a:r>
              <a:rPr lang="en-US" altLang="en-US" dirty="0" smtClean="0">
                <a:solidFill>
                  <a:srgbClr val="FFFFFF"/>
                </a:solidFill>
              </a:rPr>
              <a:t> &amp; </a:t>
            </a:r>
            <a:r>
              <a:rPr lang="en-US" altLang="en-US" dirty="0" smtClean="0">
                <a:solidFill>
                  <a:srgbClr val="FFFF00"/>
                </a:solidFill>
              </a:rPr>
              <a:t>state</a:t>
            </a:r>
            <a:r>
              <a:rPr lang="en-US" altLang="en-US" dirty="0" smtClean="0">
                <a:solidFill>
                  <a:srgbClr val="FFFFFF"/>
                </a:solidFill>
              </a:rPr>
              <a:t> land only.</a:t>
            </a:r>
          </a:p>
          <a:p>
            <a:pPr marL="252413" indent="-252413" eaLnBrk="1" hangingPunct="1">
              <a:spcBef>
                <a:spcPct val="0"/>
              </a:spcBef>
              <a:buClr>
                <a:srgbClr val="FFF287"/>
              </a:buClr>
              <a:buFont typeface="Times New Roman" pitchFamily="18" charset="0"/>
              <a:buNone/>
            </a:pPr>
            <a:r>
              <a:rPr lang="en-US" altLang="en-US" dirty="0">
                <a:solidFill>
                  <a:srgbClr val="FFFFFF"/>
                </a:solidFill>
              </a:rPr>
              <a:t>	</a:t>
            </a:r>
            <a:r>
              <a:rPr lang="en-US" altLang="en-US" dirty="0" smtClean="0">
                <a:solidFill>
                  <a:srgbClr val="FFFFFF"/>
                </a:solidFill>
              </a:rPr>
              <a:t>	</a:t>
            </a:r>
            <a:r>
              <a:rPr lang="en-US" altLang="en-US" dirty="0" smtClean="0">
                <a:solidFill>
                  <a:srgbClr val="FFFF00"/>
                </a:solidFill>
              </a:rPr>
              <a:t>Send form to OSLI Cheyenne if on State lands</a:t>
            </a: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Only trained and certified</a:t>
            </a:r>
            <a:r>
              <a:rPr lang="en-US" altLang="en-US" sz="3600" b="1" dirty="0" smtClean="0">
                <a:solidFill>
                  <a:srgbClr val="FFFFFF"/>
                </a:solidFill>
              </a:rPr>
              <a:t>:</a:t>
            </a:r>
            <a:endParaRPr lang="en-US" altLang="en-US" dirty="0" smtClean="0">
              <a:solidFill>
                <a:srgbClr val="FFFFFF"/>
              </a:solidFill>
            </a:endParaRP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Private</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Commercial</a:t>
            </a:r>
          </a:p>
          <a:p>
            <a:pPr marL="506413" lvl="1" indent="-139700" eaLnBrk="1" hangingPunct="1">
              <a:spcBef>
                <a:spcPct val="0"/>
              </a:spcBef>
              <a:buClr>
                <a:srgbClr val="FFF287"/>
              </a:buClr>
              <a:buFont typeface="Wingdings 2" pitchFamily="18" charset="2"/>
              <a:buNone/>
            </a:pPr>
            <a:r>
              <a:rPr lang="en-US" altLang="en-US" dirty="0" smtClean="0">
                <a:solidFill>
                  <a:srgbClr val="FFFFFF"/>
                </a:solidFill>
              </a:rPr>
              <a:t>   	Non-Government</a:t>
            </a:r>
          </a:p>
          <a:p>
            <a:pPr marL="506413" lvl="1" indent="-139700" eaLnBrk="1" hangingPunct="1">
              <a:spcBef>
                <a:spcPct val="0"/>
              </a:spcBef>
              <a:buClr>
                <a:srgbClr val="FFF287"/>
              </a:buClr>
              <a:buFont typeface="Wingdings 2" pitchFamily="18" charset="2"/>
              <a:buNone/>
            </a:pPr>
            <a:r>
              <a:rPr lang="en-US" altLang="en-US" dirty="0" smtClean="0">
                <a:solidFill>
                  <a:srgbClr val="FFFFFF"/>
                </a:solidFill>
              </a:rPr>
              <a:t>		Government</a:t>
            </a:r>
          </a:p>
          <a:p>
            <a:pPr marL="252413" indent="-252413" eaLnBrk="1" hangingPunct="1"/>
            <a:endParaRPr lang="en-US" altLang="en-US" sz="2800" dirty="0" smtClean="0">
              <a:solidFill>
                <a:srgbClr val="FFFFFF"/>
              </a:solidFill>
            </a:endParaRPr>
          </a:p>
        </p:txBody>
      </p:sp>
      <p:sp>
        <p:nvSpPr>
          <p:cNvPr id="9218" name="Rectangle 2"/>
          <p:cNvSpPr>
            <a:spLocks noGrp="1" noChangeArrowheads="1"/>
          </p:cNvSpPr>
          <p:nvPr>
            <p:ph type="title"/>
          </p:nvPr>
        </p:nvSpPr>
        <p:spPr>
          <a:xfrm>
            <a:off x="4222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2292" name="Freeform 3"/>
          <p:cNvSpPr>
            <a:spLocks/>
          </p:cNvSpPr>
          <p:nvPr/>
        </p:nvSpPr>
        <p:spPr bwMode="auto">
          <a:xfrm>
            <a:off x="28416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229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4" name="Rectangle 5"/>
          <p:cNvSpPr>
            <a:spLocks noChangeArrowheads="1"/>
          </p:cNvSpPr>
          <p:nvPr/>
        </p:nvSpPr>
        <p:spPr bwMode="auto">
          <a:xfrm>
            <a:off x="454025" y="1538288"/>
            <a:ext cx="39830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M-44 General Overview</a:t>
            </a:r>
          </a:p>
        </p:txBody>
      </p:sp>
      <p:sp>
        <p:nvSpPr>
          <p:cNvPr id="12295" name="Rectangle 7"/>
          <p:cNvSpPr>
            <a:spLocks noChangeArrowheads="1"/>
          </p:cNvSpPr>
          <p:nvPr/>
        </p:nvSpPr>
        <p:spPr bwMode="auto">
          <a:xfrm>
            <a:off x="914400" y="5141913"/>
            <a:ext cx="61277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FF"/>
                </a:solidFill>
              </a:rPr>
              <a:t>Applicators may purchase and use</a:t>
            </a:r>
          </a:p>
        </p:txBody>
      </p:sp>
      <p:sp>
        <p:nvSpPr>
          <p:cNvPr id="12296" name="Rectangle 8"/>
          <p:cNvSpPr>
            <a:spLocks noChangeArrowheads="1"/>
          </p:cNvSpPr>
          <p:nvPr/>
        </p:nvSpPr>
        <p:spPr bwMode="auto">
          <a:xfrm>
            <a:off x="914400" y="5713413"/>
            <a:ext cx="4786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FF"/>
                </a:solidFill>
              </a:rPr>
              <a:t>Sodium Cyanide Capsules</a:t>
            </a:r>
          </a:p>
        </p:txBody>
      </p:sp>
    </p:spTree>
    <p:extLst>
      <p:ext uri="{BB962C8B-B14F-4D97-AF65-F5344CB8AC3E}">
        <p14:creationId xmlns:p14="http://schemas.microsoft.com/office/powerpoint/2010/main" val="5931822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idx="1"/>
          </p:nvPr>
        </p:nvSpPr>
        <p:spPr>
          <a:xfrm>
            <a:off x="874713" y="2362200"/>
            <a:ext cx="7893050" cy="3352800"/>
          </a:xfrm>
        </p:spPr>
        <p:txBody>
          <a:bodyPr lIns="0" tIns="0" rIns="0" bIns="0"/>
          <a:lstStyle/>
          <a:p>
            <a:pPr marL="252413" indent="-252413" eaLnBrk="1" hangingPunct="1">
              <a:spcBef>
                <a:spcPct val="0"/>
              </a:spcBef>
              <a:buClr>
                <a:srgbClr val="FFF287"/>
              </a:buClr>
              <a:buFont typeface="Times New Roman" pitchFamily="18" charset="0"/>
              <a:buNone/>
            </a:pPr>
            <a:r>
              <a:rPr lang="en-US" altLang="en-US" sz="2800" smtClean="0">
                <a:solidFill>
                  <a:srgbClr val="FFFFFF"/>
                </a:solidFill>
              </a:rPr>
              <a:t>Summer months - least effective</a:t>
            </a:r>
          </a:p>
          <a:p>
            <a:pPr marL="252413" indent="-252413" eaLnBrk="1" hangingPunct="1">
              <a:spcBef>
                <a:spcPct val="0"/>
              </a:spcBef>
              <a:buClr>
                <a:srgbClr val="FFF287"/>
              </a:buClr>
              <a:buFont typeface="Times New Roman" pitchFamily="18" charset="0"/>
              <a:buNone/>
            </a:pPr>
            <a:endParaRPr lang="en-US" altLang="en-US" sz="280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smtClean="0">
                <a:solidFill>
                  <a:srgbClr val="FFFFFF"/>
                </a:solidFill>
              </a:rPr>
              <a:t>Fall and Winter - most effective</a:t>
            </a:r>
          </a:p>
          <a:p>
            <a:pPr marL="252413" indent="-252413" eaLnBrk="1" hangingPunct="1">
              <a:spcBef>
                <a:spcPct val="0"/>
              </a:spcBef>
              <a:buClr>
                <a:srgbClr val="FFF287"/>
              </a:buClr>
              <a:buFont typeface="Times New Roman" pitchFamily="18" charset="0"/>
              <a:buNone/>
            </a:pPr>
            <a:endParaRPr lang="en-US" altLang="en-US"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smtClean="0">
                <a:solidFill>
                  <a:srgbClr val="FFFFFF"/>
                </a:solidFill>
              </a:rPr>
              <a:t>Expulsion of cyanide is by a spring &amp; plunger</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Reduces initial alarm</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Closer recovery of animal</a:t>
            </a:r>
          </a:p>
        </p:txBody>
      </p:sp>
      <p:sp>
        <p:nvSpPr>
          <p:cNvPr id="10242" name="Rectangle 2"/>
          <p:cNvSpPr>
            <a:spLocks noGrp="1" noChangeArrowheads="1"/>
          </p:cNvSpPr>
          <p:nvPr>
            <p:ph type="title"/>
          </p:nvPr>
        </p:nvSpPr>
        <p:spPr>
          <a:xfrm>
            <a:off x="422275" y="452438"/>
            <a:ext cx="8232775" cy="601662"/>
          </a:xfrm>
        </p:spPr>
        <p:txBody>
          <a:bodyPr lIns="0" tIns="0" rIns="0" bIns="0" anchor="t">
            <a:normAutofit fontScale="90000"/>
          </a:bodyPr>
          <a:lstStyle/>
          <a:p>
            <a:pPr eaLnBrk="1" fontAlgn="auto" hangingPunct="1">
              <a:spcAft>
                <a:spcPts val="0"/>
              </a:spcAft>
              <a:defRPr/>
            </a:pPr>
            <a:r>
              <a:rPr b="1" smtClean="0">
                <a:solidFill>
                  <a:srgbClr val="FFFFFF"/>
                </a:solidFill>
              </a:rPr>
              <a:t>Basic Information</a:t>
            </a:r>
          </a:p>
        </p:txBody>
      </p:sp>
      <p:sp>
        <p:nvSpPr>
          <p:cNvPr id="13316" name="Freeform 3"/>
          <p:cNvSpPr>
            <a:spLocks/>
          </p:cNvSpPr>
          <p:nvPr/>
        </p:nvSpPr>
        <p:spPr bwMode="auto">
          <a:xfrm>
            <a:off x="284163"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331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8" name="Rectangle 5"/>
          <p:cNvSpPr>
            <a:spLocks noChangeArrowheads="1"/>
          </p:cNvSpPr>
          <p:nvPr/>
        </p:nvSpPr>
        <p:spPr bwMode="auto">
          <a:xfrm>
            <a:off x="454025" y="1538288"/>
            <a:ext cx="39830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M-44 General Overview</a:t>
            </a:r>
          </a:p>
        </p:txBody>
      </p:sp>
    </p:spTree>
    <p:extLst>
      <p:ext uri="{BB962C8B-B14F-4D97-AF65-F5344CB8AC3E}">
        <p14:creationId xmlns:p14="http://schemas.microsoft.com/office/powerpoint/2010/main" val="21621817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idx="1"/>
          </p:nvPr>
        </p:nvSpPr>
        <p:spPr>
          <a:xfrm>
            <a:off x="762000" y="2362200"/>
            <a:ext cx="7893050" cy="3117850"/>
          </a:xfrm>
        </p:spPr>
        <p:txBody>
          <a:bodyPr lIns="0" tIns="0" rIns="0" bIns="0"/>
          <a:lstStyle/>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More selective to canines</a:t>
            </a:r>
            <a:r>
              <a:rPr lang="en-US" altLang="en-US" sz="2800" dirty="0" smtClean="0">
                <a:solidFill>
                  <a:srgbClr val="FFFFFF"/>
                </a:solidFill>
              </a:rPr>
              <a:t> than cats</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Due to behavior</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Response to carrion</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Method of accepting food</a:t>
            </a:r>
          </a:p>
          <a:p>
            <a:pPr marL="506413" lvl="1" indent="-139700" eaLnBrk="1" hangingPunct="1">
              <a:spcBef>
                <a:spcPct val="0"/>
              </a:spcBef>
              <a:buClr>
                <a:srgbClr val="FFF287"/>
              </a:buClr>
              <a:buFont typeface="Wingdings" pitchFamily="2" charset="2"/>
              <a:buChar char="§"/>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Dogs, coyotes, foxes all can be taken with M-44</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Occasionally bobcats will pull</a:t>
            </a:r>
          </a:p>
        </p:txBody>
      </p:sp>
      <p:sp>
        <p:nvSpPr>
          <p:cNvPr id="11266" name="Rectangle 2"/>
          <p:cNvSpPr>
            <a:spLocks noGrp="1" noChangeArrowheads="1"/>
          </p:cNvSpPr>
          <p:nvPr>
            <p:ph type="title"/>
          </p:nvPr>
        </p:nvSpPr>
        <p:spPr>
          <a:xfrm>
            <a:off x="42068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4340" name="Freeform 3"/>
          <p:cNvSpPr>
            <a:spLocks/>
          </p:cNvSpPr>
          <p:nvPr/>
        </p:nvSpPr>
        <p:spPr bwMode="auto">
          <a:xfrm>
            <a:off x="2825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434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2" name="Rectangle 5"/>
          <p:cNvSpPr>
            <a:spLocks noChangeArrowheads="1"/>
          </p:cNvSpPr>
          <p:nvPr/>
        </p:nvSpPr>
        <p:spPr bwMode="auto">
          <a:xfrm>
            <a:off x="452438" y="1538288"/>
            <a:ext cx="39846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M-44 General Overview</a:t>
            </a:r>
          </a:p>
        </p:txBody>
      </p:sp>
    </p:spTree>
    <p:extLst>
      <p:ext uri="{BB962C8B-B14F-4D97-AF65-F5344CB8AC3E}">
        <p14:creationId xmlns:p14="http://schemas.microsoft.com/office/powerpoint/2010/main" val="19405772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idx="1"/>
          </p:nvPr>
        </p:nvSpPr>
        <p:spPr>
          <a:xfrm>
            <a:off x="838200" y="2438400"/>
            <a:ext cx="7893050" cy="3117850"/>
          </a:xfrm>
        </p:spPr>
        <p:txBody>
          <a:bodyPr lIns="0" tIns="0" rIns="0" bIns="0"/>
          <a:lstStyle/>
          <a:p>
            <a:pPr marL="252413" indent="-252413" eaLnBrk="1" hangingPunct="1">
              <a:lnSpc>
                <a:spcPct val="90000"/>
              </a:lnSpc>
              <a:spcBef>
                <a:spcPct val="0"/>
              </a:spcBef>
              <a:buClr>
                <a:srgbClr val="FFF287"/>
              </a:buClr>
              <a:buFont typeface="Times New Roman" pitchFamily="18" charset="0"/>
              <a:buNone/>
            </a:pPr>
            <a:r>
              <a:rPr lang="en-US" altLang="en-US" dirty="0" smtClean="0">
                <a:solidFill>
                  <a:srgbClr val="FFFFFF"/>
                </a:solidFill>
              </a:rPr>
              <a:t>The device may misfire due to:</a:t>
            </a:r>
          </a:p>
          <a:p>
            <a:pPr marL="506413" lvl="1" indent="-139700" eaLnBrk="1" hangingPunct="1">
              <a:lnSpc>
                <a:spcPct val="90000"/>
              </a:lnSpc>
              <a:spcBef>
                <a:spcPct val="0"/>
              </a:spcBef>
              <a:buClr>
                <a:srgbClr val="FFF287"/>
              </a:buClr>
              <a:buFont typeface="Wingdings" pitchFamily="2" charset="2"/>
              <a:buChar char="§"/>
            </a:pPr>
            <a:r>
              <a:rPr lang="en-US" altLang="en-US" dirty="0" smtClean="0">
                <a:solidFill>
                  <a:srgbClr val="FFFFFF"/>
                </a:solidFill>
              </a:rPr>
              <a:t>Moisture</a:t>
            </a:r>
          </a:p>
          <a:p>
            <a:pPr marL="506413" lvl="1" indent="-139700" eaLnBrk="1" hangingPunct="1">
              <a:lnSpc>
                <a:spcPct val="90000"/>
              </a:lnSpc>
              <a:spcBef>
                <a:spcPct val="0"/>
              </a:spcBef>
              <a:buClr>
                <a:srgbClr val="FFF287"/>
              </a:buClr>
              <a:buFont typeface="Wingdings" pitchFamily="2" charset="2"/>
              <a:buChar char="§"/>
            </a:pPr>
            <a:r>
              <a:rPr lang="en-US" altLang="en-US" dirty="0" smtClean="0">
                <a:solidFill>
                  <a:srgbClr val="FFFFFF"/>
                </a:solidFill>
              </a:rPr>
              <a:t>Temperature</a:t>
            </a:r>
          </a:p>
          <a:p>
            <a:pPr marL="506413" lvl="1" indent="-139700" eaLnBrk="1" hangingPunct="1">
              <a:lnSpc>
                <a:spcPct val="90000"/>
              </a:lnSpc>
              <a:spcBef>
                <a:spcPct val="0"/>
              </a:spcBef>
              <a:buClr>
                <a:srgbClr val="FFF287"/>
              </a:buClr>
              <a:buFont typeface="Wingdings" pitchFamily="2" charset="2"/>
              <a:buChar char="§"/>
            </a:pPr>
            <a:r>
              <a:rPr lang="en-US" altLang="en-US" dirty="0" smtClean="0">
                <a:solidFill>
                  <a:srgbClr val="FFFFFF"/>
                </a:solidFill>
              </a:rPr>
              <a:t>Design</a:t>
            </a:r>
          </a:p>
          <a:p>
            <a:pPr marL="506413" lvl="1" indent="-139700" eaLnBrk="1" hangingPunct="1">
              <a:lnSpc>
                <a:spcPct val="90000"/>
              </a:lnSpc>
              <a:spcBef>
                <a:spcPct val="0"/>
              </a:spcBef>
              <a:buClr>
                <a:srgbClr val="FFF287"/>
              </a:buClr>
              <a:buFont typeface="Wingdings" pitchFamily="2" charset="2"/>
              <a:buChar char="§"/>
            </a:pPr>
            <a:r>
              <a:rPr lang="en-US" altLang="en-US" dirty="0" smtClean="0">
                <a:solidFill>
                  <a:srgbClr val="FFFFFF"/>
                </a:solidFill>
              </a:rPr>
              <a:t>Affects the ejection of the cyanide</a:t>
            </a:r>
          </a:p>
          <a:p>
            <a:pPr marL="506413" lvl="1" indent="-139700" eaLnBrk="1" hangingPunct="1">
              <a:lnSpc>
                <a:spcPct val="90000"/>
              </a:lnSpc>
              <a:spcBef>
                <a:spcPct val="0"/>
              </a:spcBef>
              <a:buClr>
                <a:srgbClr val="FFF287"/>
              </a:buClr>
              <a:buFont typeface="Wingdings" pitchFamily="2" charset="2"/>
              <a:buChar char="§"/>
            </a:pPr>
            <a:endParaRPr lang="en-US" altLang="en-US" sz="3200" dirty="0" smtClean="0">
              <a:solidFill>
                <a:srgbClr val="FFFFFF"/>
              </a:solidFill>
            </a:endParaRPr>
          </a:p>
          <a:p>
            <a:pPr marL="252413" indent="-252413" eaLnBrk="1" hangingPunct="1">
              <a:lnSpc>
                <a:spcPct val="90000"/>
              </a:lnSpc>
              <a:spcBef>
                <a:spcPct val="0"/>
              </a:spcBef>
              <a:buClr>
                <a:srgbClr val="FFF287"/>
              </a:buClr>
              <a:buFont typeface="Times New Roman" pitchFamily="18" charset="0"/>
              <a:buNone/>
            </a:pPr>
            <a:r>
              <a:rPr lang="en-US" altLang="en-US" dirty="0" smtClean="0">
                <a:solidFill>
                  <a:srgbClr val="FFFFFF"/>
                </a:solidFill>
              </a:rPr>
              <a:t>The M-44 will kill or injure humans if the proper precautions are not taken</a:t>
            </a:r>
          </a:p>
        </p:txBody>
      </p:sp>
      <p:sp>
        <p:nvSpPr>
          <p:cNvPr id="12290" name="Rectangle 2"/>
          <p:cNvSpPr>
            <a:spLocks noGrp="1" noChangeArrowheads="1"/>
          </p:cNvSpPr>
          <p:nvPr>
            <p:ph type="title"/>
          </p:nvPr>
        </p:nvSpPr>
        <p:spPr>
          <a:xfrm>
            <a:off x="42068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5364" name="Freeform 3"/>
          <p:cNvSpPr>
            <a:spLocks/>
          </p:cNvSpPr>
          <p:nvPr/>
        </p:nvSpPr>
        <p:spPr bwMode="auto">
          <a:xfrm>
            <a:off x="282575"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536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6" name="Rectangle 5"/>
          <p:cNvSpPr>
            <a:spLocks noChangeArrowheads="1"/>
          </p:cNvSpPr>
          <p:nvPr/>
        </p:nvSpPr>
        <p:spPr bwMode="auto">
          <a:xfrm>
            <a:off x="452438" y="1538288"/>
            <a:ext cx="39830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M-44 General Overview</a:t>
            </a:r>
          </a:p>
        </p:txBody>
      </p:sp>
    </p:spTree>
    <p:extLst>
      <p:ext uri="{BB962C8B-B14F-4D97-AF65-F5344CB8AC3E}">
        <p14:creationId xmlns:p14="http://schemas.microsoft.com/office/powerpoint/2010/main" val="3662387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4975" y="1373188"/>
            <a:ext cx="8237538" cy="928687"/>
          </a:xfrm>
        </p:spPr>
        <p:txBody>
          <a:bodyPr lIns="0" tIns="0" rIns="0" bIns="0" anchor="t">
            <a:normAutofit fontScale="90000"/>
          </a:bodyPr>
          <a:lstStyle/>
          <a:p>
            <a:pPr algn="ctr" eaLnBrk="1" fontAlgn="auto" hangingPunct="1">
              <a:spcAft>
                <a:spcPts val="0"/>
              </a:spcAft>
              <a:defRPr/>
            </a:pPr>
            <a:r>
              <a:rPr sz="6600" b="1" smtClean="0">
                <a:solidFill>
                  <a:schemeClr val="tx1"/>
                </a:solidFill>
              </a:rPr>
              <a:t>Basic Information</a:t>
            </a:r>
          </a:p>
        </p:txBody>
      </p:sp>
      <p:sp>
        <p:nvSpPr>
          <p:cNvPr id="16387" name="Freeform 3"/>
          <p:cNvSpPr>
            <a:spLocks/>
          </p:cNvSpPr>
          <p:nvPr/>
        </p:nvSpPr>
        <p:spPr bwMode="auto">
          <a:xfrm>
            <a:off x="227013" y="2359025"/>
            <a:ext cx="8655050" cy="104775"/>
          </a:xfrm>
          <a:custGeom>
            <a:avLst/>
            <a:gdLst>
              <a:gd name="T0" fmla="*/ 0 w 5452"/>
              <a:gd name="T1" fmla="*/ 2147483647 h 66"/>
              <a:gd name="T2" fmla="*/ 2147483647 w 5452"/>
              <a:gd name="T3" fmla="*/ 2147483647 h 66"/>
              <a:gd name="T4" fmla="*/ 2147483647 w 5452"/>
              <a:gd name="T5" fmla="*/ 0 h 66"/>
              <a:gd name="T6" fmla="*/ 0 w 5452"/>
              <a:gd name="T7" fmla="*/ 0 h 66"/>
              <a:gd name="T8" fmla="*/ 0 w 5452"/>
              <a:gd name="T9" fmla="*/ 2147483647 h 66"/>
              <a:gd name="T10" fmla="*/ 0 60000 65536"/>
              <a:gd name="T11" fmla="*/ 0 60000 65536"/>
              <a:gd name="T12" fmla="*/ 0 60000 65536"/>
              <a:gd name="T13" fmla="*/ 0 60000 65536"/>
              <a:gd name="T14" fmla="*/ 0 60000 65536"/>
              <a:gd name="T15" fmla="*/ 0 w 5452"/>
              <a:gd name="T16" fmla="*/ 0 h 66"/>
              <a:gd name="T17" fmla="*/ 5452 w 5452"/>
              <a:gd name="T18" fmla="*/ 66 h 66"/>
            </a:gdLst>
            <a:ahLst/>
            <a:cxnLst>
              <a:cxn ang="T10">
                <a:pos x="T0" y="T1"/>
              </a:cxn>
              <a:cxn ang="T11">
                <a:pos x="T2" y="T3"/>
              </a:cxn>
              <a:cxn ang="T12">
                <a:pos x="T4" y="T5"/>
              </a:cxn>
              <a:cxn ang="T13">
                <a:pos x="T6" y="T7"/>
              </a:cxn>
              <a:cxn ang="T14">
                <a:pos x="T8" y="T9"/>
              </a:cxn>
            </a:cxnLst>
            <a:rect l="T15" t="T16" r="T17" b="T18"/>
            <a:pathLst>
              <a:path w="5452" h="66">
                <a:moveTo>
                  <a:pt x="0" y="65"/>
                </a:moveTo>
                <a:lnTo>
                  <a:pt x="5451" y="65"/>
                </a:lnTo>
                <a:lnTo>
                  <a:pt x="5451" y="0"/>
                </a:lnTo>
                <a:lnTo>
                  <a:pt x="0" y="0"/>
                </a:lnTo>
                <a:lnTo>
                  <a:pt x="0" y="65"/>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388" name="Rectangle 4"/>
          <p:cNvSpPr>
            <a:spLocks noChangeArrowheads="1"/>
          </p:cNvSpPr>
          <p:nvPr/>
        </p:nvSpPr>
        <p:spPr bwMode="auto">
          <a:xfrm>
            <a:off x="377825" y="3125788"/>
            <a:ext cx="8361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6000">
                <a:solidFill>
                  <a:srgbClr val="FFFF00"/>
                </a:solidFill>
              </a:rPr>
              <a:t>Sodium Cyanide</a:t>
            </a:r>
          </a:p>
        </p:txBody>
      </p:sp>
    </p:spTree>
    <p:extLst>
      <p:ext uri="{BB962C8B-B14F-4D97-AF65-F5344CB8AC3E}">
        <p14:creationId xmlns:p14="http://schemas.microsoft.com/office/powerpoint/2010/main" val="7281247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idx="1"/>
          </p:nvPr>
        </p:nvSpPr>
        <p:spPr>
          <a:xfrm>
            <a:off x="874713" y="2251075"/>
            <a:ext cx="7893050" cy="4318000"/>
          </a:xfrm>
        </p:spPr>
        <p:txBody>
          <a:bodyPr lIns="0" tIns="0" rIns="0" bIns="0"/>
          <a:lstStyle/>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Restricted-Use Pesticide</a:t>
            </a:r>
          </a:p>
          <a:p>
            <a:pPr marL="252413" indent="-252413" eaLnBrk="1" hangingPunct="1">
              <a:spcBef>
                <a:spcPct val="0"/>
              </a:spcBef>
              <a:buClr>
                <a:srgbClr val="FFF287"/>
              </a:buClr>
              <a:buFont typeface="Times New Roman" pitchFamily="18" charset="0"/>
              <a:buNone/>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Each capsule contains:</a:t>
            </a:r>
          </a:p>
          <a:p>
            <a:pPr marL="506413" lvl="1" indent="-139700" eaLnBrk="1" hangingPunct="1">
              <a:spcBef>
                <a:spcPct val="0"/>
              </a:spcBef>
              <a:buClr>
                <a:srgbClr val="FFF287"/>
              </a:buClr>
              <a:buFont typeface="Wingdings 2" pitchFamily="18" charset="2"/>
              <a:buNone/>
            </a:pPr>
            <a:r>
              <a:rPr lang="en-US" altLang="en-US" dirty="0" smtClean="0">
                <a:solidFill>
                  <a:srgbClr val="FFFFFF"/>
                </a:solidFill>
              </a:rPr>
              <a:t>   </a:t>
            </a:r>
            <a:r>
              <a:rPr lang="en-US" altLang="en-US" sz="2800" dirty="0" smtClean="0">
                <a:solidFill>
                  <a:srgbClr val="FFFFFF"/>
                </a:solidFill>
              </a:rPr>
              <a:t>Sodium Cyanide </a:t>
            </a:r>
            <a:r>
              <a:rPr lang="en-US" altLang="en-US" dirty="0" smtClean="0">
                <a:solidFill>
                  <a:srgbClr val="FFFFFF"/>
                </a:solidFill>
              </a:rPr>
              <a:t>-Approximately </a:t>
            </a:r>
            <a:r>
              <a:rPr lang="en-US" altLang="en-US" dirty="0" smtClean="0">
                <a:solidFill>
                  <a:srgbClr val="FFFF00"/>
                </a:solidFill>
              </a:rPr>
              <a:t>1 Gram or 15 Grains</a:t>
            </a:r>
            <a:endParaRPr lang="en-US" altLang="en-US" dirty="0" smtClean="0">
              <a:solidFill>
                <a:srgbClr val="FFFFFF"/>
              </a:solidFill>
            </a:endParaRPr>
          </a:p>
          <a:p>
            <a:pPr marL="760413" lvl="2" indent="-139700" eaLnBrk="1" hangingPunct="1">
              <a:spcBef>
                <a:spcPct val="0"/>
              </a:spcBef>
              <a:buClr>
                <a:srgbClr val="FFF287"/>
              </a:buClr>
              <a:buFont typeface="Times New Roman" pitchFamily="18" charset="0"/>
              <a:buNone/>
            </a:pPr>
            <a:r>
              <a:rPr lang="en-US" altLang="en-US" sz="2800" dirty="0" smtClean="0">
                <a:solidFill>
                  <a:srgbClr val="FFFFFF"/>
                </a:solidFill>
              </a:rPr>
              <a:t>Inert Marking Agent</a:t>
            </a:r>
          </a:p>
          <a:p>
            <a:pPr marL="1014413" lvl="3" indent="-139700" eaLnBrk="1" hangingPunct="1">
              <a:spcBef>
                <a:spcPct val="0"/>
              </a:spcBef>
              <a:buClr>
                <a:srgbClr val="FFF287"/>
              </a:buClr>
              <a:buFont typeface="Times New Roman" pitchFamily="18" charset="0"/>
              <a:buNone/>
            </a:pPr>
            <a:r>
              <a:rPr lang="en-US" altLang="en-US" sz="2400" dirty="0" smtClean="0">
                <a:solidFill>
                  <a:srgbClr val="FFFF00"/>
                </a:solidFill>
              </a:rPr>
              <a:t>Yellow</a:t>
            </a:r>
            <a:r>
              <a:rPr lang="en-US" altLang="en-US" sz="2400" dirty="0" smtClean="0">
                <a:solidFill>
                  <a:srgbClr val="FFFFFF"/>
                </a:solidFill>
              </a:rPr>
              <a:t> Day-Glo Marker</a:t>
            </a:r>
            <a:endParaRPr lang="en-US" altLang="en-US" dirty="0" smtClean="0">
              <a:solidFill>
                <a:srgbClr val="FFFFFF"/>
              </a:solidFill>
            </a:endParaRPr>
          </a:p>
          <a:p>
            <a:pPr marL="1014413" lvl="3" indent="-139700" eaLnBrk="1" hangingPunct="1">
              <a:spcBef>
                <a:spcPct val="0"/>
              </a:spcBef>
              <a:buClr>
                <a:srgbClr val="FFF287"/>
              </a:buClr>
              <a:buFont typeface="Times New Roman" pitchFamily="18" charset="0"/>
              <a:buNone/>
            </a:pPr>
            <a:r>
              <a:rPr lang="en-US" altLang="en-US" sz="2400" dirty="0" smtClean="0">
                <a:solidFill>
                  <a:srgbClr val="FFFFFF"/>
                </a:solidFill>
              </a:rPr>
              <a:t>Aids in kill determination, will fluoresce under UV light</a:t>
            </a:r>
          </a:p>
          <a:p>
            <a:pPr marL="1014413" lvl="3" indent="-139700" eaLnBrk="1" hangingPunct="1">
              <a:spcBef>
                <a:spcPct val="0"/>
              </a:spcBef>
              <a:buClr>
                <a:srgbClr val="FFF287"/>
              </a:buClr>
              <a:buFont typeface="Times New Roman" pitchFamily="18" charset="0"/>
              <a:buNone/>
            </a:pPr>
            <a:r>
              <a:rPr lang="en-US" altLang="en-US" sz="2400" dirty="0" smtClean="0">
                <a:solidFill>
                  <a:srgbClr val="FFFFFF"/>
                </a:solidFill>
              </a:rPr>
              <a:t>USDA Wildlife Services Marking Agent is </a:t>
            </a:r>
            <a:r>
              <a:rPr lang="en-US" altLang="en-US" sz="2400" dirty="0" smtClean="0">
                <a:solidFill>
                  <a:srgbClr val="FFC000"/>
                </a:solidFill>
              </a:rPr>
              <a:t>Orange</a:t>
            </a:r>
          </a:p>
          <a:p>
            <a:pPr marL="1014413" lvl="3" indent="-139700" eaLnBrk="1" hangingPunct="1">
              <a:spcBef>
                <a:spcPct val="0"/>
              </a:spcBef>
              <a:buClr>
                <a:srgbClr val="FFF287"/>
              </a:buClr>
              <a:buFont typeface="Times New Roman" pitchFamily="18" charset="0"/>
              <a:buNone/>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Acute-single dose toxicant</a:t>
            </a:r>
          </a:p>
          <a:p>
            <a:pPr marL="252413" indent="-252413" eaLnBrk="1" hangingPunct="1"/>
            <a:endParaRPr lang="en-US" altLang="en-US" dirty="0" smtClean="0">
              <a:solidFill>
                <a:srgbClr val="FFFFFF"/>
              </a:solidFill>
            </a:endParaRPr>
          </a:p>
        </p:txBody>
      </p:sp>
      <p:sp>
        <p:nvSpPr>
          <p:cNvPr id="14338" name="Rectangle 2"/>
          <p:cNvSpPr>
            <a:spLocks noGrp="1" noChangeArrowheads="1"/>
          </p:cNvSpPr>
          <p:nvPr>
            <p:ph type="title"/>
          </p:nvPr>
        </p:nvSpPr>
        <p:spPr>
          <a:xfrm>
            <a:off x="419100" y="452438"/>
            <a:ext cx="8232775" cy="601662"/>
          </a:xfrm>
        </p:spPr>
        <p:txBody>
          <a:bodyPr lIns="0" tIns="0" rIns="0" bIns="0" anchor="t">
            <a:normAutofit fontScale="90000"/>
          </a:bodyPr>
          <a:lstStyle/>
          <a:p>
            <a:pPr eaLnBrk="1" fontAlgn="auto" hangingPunct="1">
              <a:spcAft>
                <a:spcPts val="0"/>
              </a:spcAft>
              <a:defRPr/>
            </a:pPr>
            <a:r>
              <a:rPr b="1" smtClean="0">
                <a:solidFill>
                  <a:srgbClr val="FFFFFF"/>
                </a:solidFill>
              </a:rPr>
              <a:t>Basic Information</a:t>
            </a:r>
          </a:p>
        </p:txBody>
      </p:sp>
      <p:sp>
        <p:nvSpPr>
          <p:cNvPr id="17412" name="Freeform 3"/>
          <p:cNvSpPr>
            <a:spLocks/>
          </p:cNvSpPr>
          <p:nvPr/>
        </p:nvSpPr>
        <p:spPr bwMode="auto">
          <a:xfrm>
            <a:off x="280988"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741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450850" y="1538288"/>
            <a:ext cx="27670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Sodium Cyanide</a:t>
            </a:r>
          </a:p>
        </p:txBody>
      </p:sp>
    </p:spTree>
    <p:extLst>
      <p:ext uri="{BB962C8B-B14F-4D97-AF65-F5344CB8AC3E}">
        <p14:creationId xmlns:p14="http://schemas.microsoft.com/office/powerpoint/2010/main" val="27176809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idx="1"/>
          </p:nvPr>
        </p:nvSpPr>
        <p:spPr>
          <a:xfrm>
            <a:off x="838200" y="2286000"/>
            <a:ext cx="7894638" cy="4191000"/>
          </a:xfrm>
        </p:spPr>
        <p:txBody>
          <a:bodyPr lIns="0" tIns="0" rIns="0" bIns="0"/>
          <a:lstStyle/>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Sodium Cyanide forms hydrocyanic acid (HCN) when in contact with:</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Water, saliva, weak acids, perspiration</a:t>
            </a:r>
          </a:p>
          <a:p>
            <a:pPr marL="252413" indent="-252413" eaLnBrk="1" hangingPunct="1">
              <a:spcBef>
                <a:spcPct val="0"/>
              </a:spcBef>
              <a:buClr>
                <a:srgbClr val="FFF287"/>
              </a:buClr>
              <a:buFont typeface="Times New Roman" pitchFamily="18" charset="0"/>
              <a:buNone/>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Most rapidly acting predacide</a:t>
            </a:r>
          </a:p>
          <a:p>
            <a:pPr marL="252413" indent="-252413" eaLnBrk="1" hangingPunct="1">
              <a:spcBef>
                <a:spcPct val="0"/>
              </a:spcBef>
              <a:buClr>
                <a:srgbClr val="FFF287"/>
              </a:buClr>
              <a:buFont typeface="Times New Roman" pitchFamily="18" charset="0"/>
              <a:buNone/>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Offers lowest secondary poisoning hazard to non-targets. Lethal dose for coyotes is:</a:t>
            </a:r>
          </a:p>
          <a:p>
            <a:pPr marL="506413" lvl="1" indent="-139700" eaLnBrk="1" hangingPunct="1">
              <a:spcBef>
                <a:spcPct val="0"/>
              </a:spcBef>
              <a:buClr>
                <a:srgbClr val="FFF287"/>
              </a:buClr>
              <a:buFont typeface="Wingdings" pitchFamily="2" charset="2"/>
              <a:buChar char="§"/>
            </a:pPr>
            <a:r>
              <a:rPr lang="en-US" altLang="en-US" dirty="0" smtClean="0">
                <a:solidFill>
                  <a:srgbClr val="FFFF00"/>
                </a:solidFill>
              </a:rPr>
              <a:t>20-30 mg/kg</a:t>
            </a:r>
          </a:p>
          <a:p>
            <a:pPr marL="506413" lvl="1" indent="-139700" eaLnBrk="1" hangingPunct="1">
              <a:spcBef>
                <a:spcPct val="0"/>
              </a:spcBef>
              <a:buClr>
                <a:srgbClr val="FFF287"/>
              </a:buClr>
              <a:buFont typeface="Wingdings" pitchFamily="2" charset="2"/>
              <a:buChar char="§"/>
            </a:pPr>
            <a:r>
              <a:rPr lang="en-US" altLang="en-US" dirty="0" smtClean="0">
                <a:solidFill>
                  <a:srgbClr val="FFFF00"/>
                </a:solidFill>
              </a:rPr>
              <a:t>Approximately 300 mg for a 33 pound coyote</a:t>
            </a:r>
          </a:p>
          <a:p>
            <a:pPr marL="506413" lvl="1" indent="-139700" eaLnBrk="1" hangingPunct="1">
              <a:spcBef>
                <a:spcPct val="0"/>
              </a:spcBef>
              <a:buClr>
                <a:srgbClr val="FFF287"/>
              </a:buClr>
              <a:buFont typeface="Wingdings" pitchFamily="2" charset="2"/>
              <a:buChar char="§"/>
            </a:pPr>
            <a:endParaRPr lang="en-US" altLang="en-US" dirty="0" smtClean="0">
              <a:solidFill>
                <a:srgbClr val="FFFF00"/>
              </a:solidFill>
            </a:endParaRPr>
          </a:p>
        </p:txBody>
      </p:sp>
      <p:sp>
        <p:nvSpPr>
          <p:cNvPr id="15362" name="Rectangle 2"/>
          <p:cNvSpPr>
            <a:spLocks noGrp="1" noChangeArrowheads="1"/>
          </p:cNvSpPr>
          <p:nvPr>
            <p:ph type="title"/>
          </p:nvPr>
        </p:nvSpPr>
        <p:spPr>
          <a:xfrm>
            <a:off x="41910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8436" name="Freeform 3"/>
          <p:cNvSpPr>
            <a:spLocks/>
          </p:cNvSpPr>
          <p:nvPr/>
        </p:nvSpPr>
        <p:spPr bwMode="auto">
          <a:xfrm>
            <a:off x="280988"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843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8" name="Rectangle 5"/>
          <p:cNvSpPr>
            <a:spLocks noChangeArrowheads="1"/>
          </p:cNvSpPr>
          <p:nvPr/>
        </p:nvSpPr>
        <p:spPr bwMode="auto">
          <a:xfrm>
            <a:off x="449263" y="1538288"/>
            <a:ext cx="27686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Sodium Cyanide</a:t>
            </a:r>
          </a:p>
        </p:txBody>
      </p:sp>
    </p:spTree>
    <p:extLst>
      <p:ext uri="{BB962C8B-B14F-4D97-AF65-F5344CB8AC3E}">
        <p14:creationId xmlns:p14="http://schemas.microsoft.com/office/powerpoint/2010/main" val="8368713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idx="1"/>
          </p:nvPr>
        </p:nvSpPr>
        <p:spPr>
          <a:xfrm>
            <a:off x="874713" y="1981200"/>
            <a:ext cx="7893050" cy="4170363"/>
          </a:xfrm>
        </p:spPr>
        <p:txBody>
          <a:bodyPr lIns="0" tIns="0" rIns="0" bIns="0">
            <a:normAutofit fontScale="92500"/>
          </a:bodyPr>
          <a:lstStyle/>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As with any pesticide, when handling, applicators should wear:</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Long</a:t>
            </a:r>
            <a:r>
              <a:rPr lang="en-US" altLang="en-US" baseline="0" dirty="0" smtClean="0">
                <a:solidFill>
                  <a:srgbClr val="FFFFFF"/>
                </a:solidFill>
              </a:rPr>
              <a:t> sleeved shirt and pants</a:t>
            </a:r>
            <a:endParaRPr lang="en-US" altLang="en-US" dirty="0" smtClean="0">
              <a:solidFill>
                <a:srgbClr val="FFFFFF"/>
              </a:solidFill>
            </a:endParaRP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Shoes</a:t>
            </a:r>
            <a:r>
              <a:rPr lang="en-US" altLang="en-US" baseline="0" dirty="0" smtClean="0">
                <a:solidFill>
                  <a:srgbClr val="FFFFFF"/>
                </a:solidFill>
              </a:rPr>
              <a:t> plus socks</a:t>
            </a:r>
            <a:endParaRPr lang="en-US" altLang="en-US" dirty="0" smtClean="0">
              <a:solidFill>
                <a:srgbClr val="FFFFFF"/>
              </a:solidFill>
            </a:endParaRP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Waterproof gloves, and</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A</a:t>
            </a:r>
            <a:r>
              <a:rPr lang="en-US" altLang="en-US" baseline="0" dirty="0" smtClean="0">
                <a:solidFill>
                  <a:srgbClr val="FFFFFF"/>
                </a:solidFill>
              </a:rPr>
              <a:t> full face shield or other mechanism to contain and/or deflect ejected material away from the face of the applicator</a:t>
            </a:r>
            <a:endParaRPr lang="en-US" altLang="en-US" dirty="0" smtClean="0">
              <a:solidFill>
                <a:srgbClr val="FFFFFF"/>
              </a:solidFill>
            </a:endParaRPr>
          </a:p>
          <a:p>
            <a:pPr marL="506413" lvl="1" indent="-139700" eaLnBrk="1" hangingPunct="1">
              <a:spcBef>
                <a:spcPct val="0"/>
              </a:spcBef>
              <a:buClr>
                <a:srgbClr val="FFF287"/>
              </a:buClr>
              <a:buFont typeface="Wingdings" pitchFamily="2" charset="2"/>
              <a:buChar char="§"/>
            </a:pPr>
            <a:endParaRPr lang="en-US" altLang="en-US" dirty="0" smtClean="0">
              <a:solidFill>
                <a:srgbClr val="FFFFFF"/>
              </a:solidFill>
            </a:endParaRP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Do not look directly over the device when setting/inspecting/servicing</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Keep wind to your back</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Hand cupped over the device</a:t>
            </a:r>
          </a:p>
        </p:txBody>
      </p:sp>
      <p:sp>
        <p:nvSpPr>
          <p:cNvPr id="16386" name="Rectangle 2"/>
          <p:cNvSpPr>
            <a:spLocks noGrp="1" noChangeArrowheads="1"/>
          </p:cNvSpPr>
          <p:nvPr>
            <p:ph type="title"/>
          </p:nvPr>
        </p:nvSpPr>
        <p:spPr>
          <a:xfrm>
            <a:off x="419100" y="452438"/>
            <a:ext cx="8231188"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9460" name="Freeform 3"/>
          <p:cNvSpPr>
            <a:spLocks/>
          </p:cNvSpPr>
          <p:nvPr/>
        </p:nvSpPr>
        <p:spPr bwMode="auto">
          <a:xfrm>
            <a:off x="27940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946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2" name="Rectangle 5"/>
          <p:cNvSpPr>
            <a:spLocks noChangeArrowheads="1"/>
          </p:cNvSpPr>
          <p:nvPr/>
        </p:nvSpPr>
        <p:spPr bwMode="auto">
          <a:xfrm>
            <a:off x="450850" y="1363663"/>
            <a:ext cx="27670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Sodium Cyanide</a:t>
            </a:r>
          </a:p>
        </p:txBody>
      </p:sp>
    </p:spTree>
    <p:extLst>
      <p:ext uri="{BB962C8B-B14F-4D97-AF65-F5344CB8AC3E}">
        <p14:creationId xmlns:p14="http://schemas.microsoft.com/office/powerpoint/2010/main" val="37782589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idx="1"/>
          </p:nvPr>
        </p:nvSpPr>
        <p:spPr>
          <a:xfrm>
            <a:off x="874713" y="1981200"/>
            <a:ext cx="7893050" cy="4170363"/>
          </a:xfrm>
        </p:spPr>
        <p:txBody>
          <a:bodyPr lIns="0" tIns="0" rIns="0" bIns="0">
            <a:normAutofit fontScale="92500"/>
          </a:bodyPr>
          <a:lstStyle/>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As with any pesticide, when handling, applicators should wear:</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Long</a:t>
            </a:r>
            <a:r>
              <a:rPr lang="en-US" altLang="en-US" baseline="0" dirty="0" smtClean="0">
                <a:solidFill>
                  <a:srgbClr val="FFFFFF"/>
                </a:solidFill>
              </a:rPr>
              <a:t> sleeved shirt and pants</a:t>
            </a:r>
            <a:endParaRPr lang="en-US" altLang="en-US" dirty="0" smtClean="0">
              <a:solidFill>
                <a:srgbClr val="FFFFFF"/>
              </a:solidFill>
            </a:endParaRP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Shoes</a:t>
            </a:r>
            <a:r>
              <a:rPr lang="en-US" altLang="en-US" baseline="0" dirty="0" smtClean="0">
                <a:solidFill>
                  <a:srgbClr val="FFFFFF"/>
                </a:solidFill>
              </a:rPr>
              <a:t> plus socks</a:t>
            </a:r>
            <a:endParaRPr lang="en-US" altLang="en-US" dirty="0" smtClean="0">
              <a:solidFill>
                <a:srgbClr val="FFFFFF"/>
              </a:solidFill>
            </a:endParaRP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Waterproof gloves, and</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A</a:t>
            </a:r>
            <a:r>
              <a:rPr lang="en-US" altLang="en-US" baseline="0" dirty="0" smtClean="0">
                <a:solidFill>
                  <a:srgbClr val="FFFFFF"/>
                </a:solidFill>
              </a:rPr>
              <a:t> full face shield or other mechanism to contain and/or deflect ejected material away from the face of the applicator</a:t>
            </a:r>
            <a:endParaRPr lang="en-US" altLang="en-US" dirty="0" smtClean="0">
              <a:solidFill>
                <a:srgbClr val="FFFFFF"/>
              </a:solidFill>
            </a:endParaRPr>
          </a:p>
          <a:p>
            <a:pPr marL="506413" lvl="1" indent="-139700" eaLnBrk="1" hangingPunct="1">
              <a:spcBef>
                <a:spcPct val="0"/>
              </a:spcBef>
              <a:buClr>
                <a:srgbClr val="FFF287"/>
              </a:buClr>
              <a:buFont typeface="Wingdings" pitchFamily="2" charset="2"/>
              <a:buChar char="§"/>
            </a:pPr>
            <a:endParaRPr lang="en-US" altLang="en-US" dirty="0" smtClean="0">
              <a:solidFill>
                <a:srgbClr val="FFFFFF"/>
              </a:solidFill>
            </a:endParaRP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Do not look directly over the device when setting/inspecting/servicing</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Keep wind to your back</a:t>
            </a:r>
          </a:p>
          <a:p>
            <a:pPr marL="506413" lvl="1" indent="-139700" eaLnBrk="1" hangingPunct="1">
              <a:spcBef>
                <a:spcPct val="0"/>
              </a:spcBef>
              <a:buClr>
                <a:srgbClr val="FFF287"/>
              </a:buClr>
              <a:buFont typeface="Wingdings" pitchFamily="2" charset="2"/>
              <a:buChar char="§"/>
            </a:pPr>
            <a:r>
              <a:rPr lang="en-US" altLang="en-US" dirty="0" smtClean="0">
                <a:solidFill>
                  <a:srgbClr val="FFFFFF"/>
                </a:solidFill>
              </a:rPr>
              <a:t>Hand cupped over the device</a:t>
            </a:r>
          </a:p>
        </p:txBody>
      </p:sp>
      <p:sp>
        <p:nvSpPr>
          <p:cNvPr id="16386" name="Rectangle 2"/>
          <p:cNvSpPr>
            <a:spLocks noGrp="1" noChangeArrowheads="1"/>
          </p:cNvSpPr>
          <p:nvPr>
            <p:ph type="title"/>
          </p:nvPr>
        </p:nvSpPr>
        <p:spPr>
          <a:xfrm>
            <a:off x="419100" y="452438"/>
            <a:ext cx="8231188"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9460" name="Freeform 3"/>
          <p:cNvSpPr>
            <a:spLocks/>
          </p:cNvSpPr>
          <p:nvPr/>
        </p:nvSpPr>
        <p:spPr bwMode="auto">
          <a:xfrm>
            <a:off x="27940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946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2" name="Rectangle 5"/>
          <p:cNvSpPr>
            <a:spLocks noChangeArrowheads="1"/>
          </p:cNvSpPr>
          <p:nvPr/>
        </p:nvSpPr>
        <p:spPr bwMode="auto">
          <a:xfrm>
            <a:off x="450850" y="1363663"/>
            <a:ext cx="27670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Sodium Cyanide</a:t>
            </a:r>
          </a:p>
        </p:txBody>
      </p:sp>
    </p:spTree>
    <p:extLst>
      <p:ext uri="{BB962C8B-B14F-4D97-AF65-F5344CB8AC3E}">
        <p14:creationId xmlns:p14="http://schemas.microsoft.com/office/powerpoint/2010/main" val="37782589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4975" y="1373188"/>
            <a:ext cx="8239125" cy="927100"/>
          </a:xfrm>
        </p:spPr>
        <p:txBody>
          <a:bodyPr lIns="0" tIns="0" rIns="0" bIns="0" anchor="t">
            <a:normAutofit fontScale="90000"/>
          </a:bodyPr>
          <a:lstStyle/>
          <a:p>
            <a:pPr algn="ctr" eaLnBrk="1" fontAlgn="auto" hangingPunct="1">
              <a:spcAft>
                <a:spcPts val="0"/>
              </a:spcAft>
              <a:defRPr/>
            </a:pPr>
            <a:r>
              <a:rPr sz="6600" b="1" dirty="0" smtClean="0">
                <a:solidFill>
                  <a:schemeClr val="tx1"/>
                </a:solidFill>
              </a:rPr>
              <a:t>Basic Information</a:t>
            </a:r>
          </a:p>
        </p:txBody>
      </p:sp>
      <p:sp>
        <p:nvSpPr>
          <p:cNvPr id="6147" name="Freeform 3"/>
          <p:cNvSpPr>
            <a:spLocks/>
          </p:cNvSpPr>
          <p:nvPr/>
        </p:nvSpPr>
        <p:spPr bwMode="auto">
          <a:xfrm>
            <a:off x="228600" y="2359025"/>
            <a:ext cx="8653463" cy="104775"/>
          </a:xfrm>
          <a:custGeom>
            <a:avLst/>
            <a:gdLst>
              <a:gd name="T0" fmla="*/ 0 w 5451"/>
              <a:gd name="T1" fmla="*/ 2147483647 h 66"/>
              <a:gd name="T2" fmla="*/ 2147483647 w 5451"/>
              <a:gd name="T3" fmla="*/ 2147483647 h 66"/>
              <a:gd name="T4" fmla="*/ 2147483647 w 5451"/>
              <a:gd name="T5" fmla="*/ 0 h 66"/>
              <a:gd name="T6" fmla="*/ 0 w 5451"/>
              <a:gd name="T7" fmla="*/ 0 h 66"/>
              <a:gd name="T8" fmla="*/ 0 w 5451"/>
              <a:gd name="T9" fmla="*/ 2147483647 h 66"/>
              <a:gd name="T10" fmla="*/ 0 60000 65536"/>
              <a:gd name="T11" fmla="*/ 0 60000 65536"/>
              <a:gd name="T12" fmla="*/ 0 60000 65536"/>
              <a:gd name="T13" fmla="*/ 0 60000 65536"/>
              <a:gd name="T14" fmla="*/ 0 60000 65536"/>
              <a:gd name="T15" fmla="*/ 0 w 5451"/>
              <a:gd name="T16" fmla="*/ 0 h 66"/>
              <a:gd name="T17" fmla="*/ 5451 w 5451"/>
              <a:gd name="T18" fmla="*/ 66 h 66"/>
            </a:gdLst>
            <a:ahLst/>
            <a:cxnLst>
              <a:cxn ang="T10">
                <a:pos x="T0" y="T1"/>
              </a:cxn>
              <a:cxn ang="T11">
                <a:pos x="T2" y="T3"/>
              </a:cxn>
              <a:cxn ang="T12">
                <a:pos x="T4" y="T5"/>
              </a:cxn>
              <a:cxn ang="T13">
                <a:pos x="T6" y="T7"/>
              </a:cxn>
              <a:cxn ang="T14">
                <a:pos x="T8" y="T9"/>
              </a:cxn>
            </a:cxnLst>
            <a:rect l="T15" t="T16" r="T17" b="T18"/>
            <a:pathLst>
              <a:path w="5451" h="66">
                <a:moveTo>
                  <a:pt x="0" y="65"/>
                </a:moveTo>
                <a:lnTo>
                  <a:pt x="5450" y="65"/>
                </a:lnTo>
                <a:lnTo>
                  <a:pt x="5450" y="0"/>
                </a:lnTo>
                <a:lnTo>
                  <a:pt x="0" y="0"/>
                </a:lnTo>
                <a:lnTo>
                  <a:pt x="0" y="65"/>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148" name="Rectangle 4"/>
          <p:cNvSpPr>
            <a:spLocks noChangeArrowheads="1"/>
          </p:cNvSpPr>
          <p:nvPr/>
        </p:nvSpPr>
        <p:spPr bwMode="auto">
          <a:xfrm>
            <a:off x="377825" y="3125788"/>
            <a:ext cx="83629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9600">
                <a:solidFill>
                  <a:srgbClr val="FFFF00"/>
                </a:solidFill>
              </a:rPr>
              <a:t>Coyotes</a:t>
            </a:r>
          </a:p>
        </p:txBody>
      </p:sp>
    </p:spTree>
    <p:extLst>
      <p:ext uri="{BB962C8B-B14F-4D97-AF65-F5344CB8AC3E}">
        <p14:creationId xmlns:p14="http://schemas.microsoft.com/office/powerpoint/2010/main" val="65657837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idx="1"/>
          </p:nvPr>
        </p:nvSpPr>
        <p:spPr>
          <a:xfrm>
            <a:off x="874713" y="2209800"/>
            <a:ext cx="7893050" cy="3306763"/>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dirty="0" smtClean="0">
                <a:solidFill>
                  <a:srgbClr val="FFFFFF"/>
                </a:solidFill>
              </a:rPr>
              <a:t>Three routes of intoxication:</a:t>
            </a:r>
          </a:p>
          <a:p>
            <a:pPr marL="506413" lvl="1" indent="-139700" eaLnBrk="1" fontAlgn="auto" hangingPunct="1">
              <a:spcBef>
                <a:spcPct val="0"/>
              </a:spcBef>
              <a:spcAft>
                <a:spcPts val="0"/>
              </a:spcAft>
              <a:buClr>
                <a:srgbClr val="FFF287"/>
              </a:buClr>
              <a:buFont typeface="Arial" pitchFamily="34" charset="0"/>
              <a:buChar char="•"/>
              <a:defRPr/>
            </a:pPr>
            <a:r>
              <a:rPr lang="en-US" dirty="0" smtClean="0">
                <a:solidFill>
                  <a:srgbClr val="FFFFFF"/>
                </a:solidFill>
              </a:rPr>
              <a:t>Inhalation</a:t>
            </a:r>
          </a:p>
          <a:p>
            <a:pPr marL="506413" lvl="1" indent="-139700" eaLnBrk="1" fontAlgn="auto" hangingPunct="1">
              <a:spcBef>
                <a:spcPct val="0"/>
              </a:spcBef>
              <a:spcAft>
                <a:spcPts val="0"/>
              </a:spcAft>
              <a:buClr>
                <a:srgbClr val="FFF287"/>
              </a:buClr>
              <a:buFont typeface="Wingdings 2"/>
              <a:buNone/>
              <a:defRPr/>
            </a:pPr>
            <a:endParaRPr lang="en-US" dirty="0" smtClean="0">
              <a:solidFill>
                <a:srgbClr val="FFFFFF"/>
              </a:solidFill>
            </a:endParaRPr>
          </a:p>
          <a:p>
            <a:pPr marL="506413" lvl="1" indent="-139700" eaLnBrk="1" fontAlgn="auto" hangingPunct="1">
              <a:spcBef>
                <a:spcPct val="0"/>
              </a:spcBef>
              <a:spcAft>
                <a:spcPts val="0"/>
              </a:spcAft>
              <a:buClr>
                <a:srgbClr val="FFF287"/>
              </a:buClr>
              <a:buFont typeface="Arial" pitchFamily="34" charset="0"/>
              <a:buChar char="•"/>
              <a:defRPr/>
            </a:pPr>
            <a:r>
              <a:rPr lang="en-US" dirty="0" smtClean="0">
                <a:solidFill>
                  <a:srgbClr val="FFFFFF"/>
                </a:solidFill>
              </a:rPr>
              <a:t>Ingestion</a:t>
            </a:r>
          </a:p>
          <a:p>
            <a:pPr marL="506413" lvl="1" indent="-139700" eaLnBrk="1" fontAlgn="auto" hangingPunct="1">
              <a:spcBef>
                <a:spcPct val="0"/>
              </a:spcBef>
              <a:spcAft>
                <a:spcPts val="0"/>
              </a:spcAft>
              <a:buClr>
                <a:srgbClr val="FFF287"/>
              </a:buClr>
              <a:buFont typeface="Arial" pitchFamily="34" charset="0"/>
              <a:buChar char="•"/>
              <a:defRPr/>
            </a:pPr>
            <a:endParaRPr lang="en-US" dirty="0" smtClean="0">
              <a:solidFill>
                <a:srgbClr val="FFFFFF"/>
              </a:solidFill>
            </a:endParaRPr>
          </a:p>
          <a:p>
            <a:pPr marL="506413" lvl="1" indent="-139700" eaLnBrk="1" fontAlgn="auto" hangingPunct="1">
              <a:spcBef>
                <a:spcPct val="0"/>
              </a:spcBef>
              <a:spcAft>
                <a:spcPts val="0"/>
              </a:spcAft>
              <a:buClr>
                <a:srgbClr val="FFF287"/>
              </a:buClr>
              <a:buFont typeface="Arial" pitchFamily="34" charset="0"/>
              <a:buChar char="•"/>
              <a:defRPr/>
            </a:pPr>
            <a:r>
              <a:rPr lang="en-US" dirty="0" smtClean="0">
                <a:solidFill>
                  <a:srgbClr val="FFFFFF"/>
                </a:solidFill>
              </a:rPr>
              <a:t>Absorption</a:t>
            </a:r>
          </a:p>
          <a:p>
            <a:pPr marL="506413" lvl="1" indent="-139700" eaLnBrk="1" fontAlgn="auto" hangingPunct="1">
              <a:spcBef>
                <a:spcPct val="0"/>
              </a:spcBef>
              <a:spcAft>
                <a:spcPts val="0"/>
              </a:spcAft>
              <a:buClr>
                <a:srgbClr val="FFF287"/>
              </a:buClr>
              <a:buFontTx/>
              <a:buNone/>
              <a:defRPr/>
            </a:pPr>
            <a:endParaRPr lang="en-US"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dirty="0" smtClean="0">
                <a:solidFill>
                  <a:srgbClr val="FFFFFF"/>
                </a:solidFill>
              </a:rPr>
              <a:t>Affects the cellular activities:</a:t>
            </a:r>
          </a:p>
          <a:p>
            <a:pPr marL="506413" lvl="1" indent="-139700" eaLnBrk="1" fontAlgn="auto" hangingPunct="1">
              <a:spcBef>
                <a:spcPct val="0"/>
              </a:spcBef>
              <a:spcAft>
                <a:spcPts val="0"/>
              </a:spcAft>
              <a:buClr>
                <a:srgbClr val="FFF287"/>
              </a:buClr>
              <a:buFontTx/>
              <a:buNone/>
              <a:defRPr/>
            </a:pPr>
            <a:r>
              <a:rPr lang="en-US" dirty="0" smtClean="0">
                <a:solidFill>
                  <a:srgbClr val="FFFFFF"/>
                </a:solidFill>
              </a:rPr>
              <a:t>Prevents utilization of oxygen at the cellular level</a:t>
            </a:r>
          </a:p>
        </p:txBody>
      </p:sp>
      <p:sp>
        <p:nvSpPr>
          <p:cNvPr id="18434" name="Rectangle 2"/>
          <p:cNvSpPr>
            <a:spLocks noGrp="1" noChangeArrowheads="1"/>
          </p:cNvSpPr>
          <p:nvPr>
            <p:ph type="title"/>
          </p:nvPr>
        </p:nvSpPr>
        <p:spPr>
          <a:xfrm>
            <a:off x="419100" y="452438"/>
            <a:ext cx="8231188" cy="601662"/>
          </a:xfrm>
        </p:spPr>
        <p:txBody>
          <a:bodyPr lIns="0" tIns="0" rIns="0" bIns="0" anchor="t">
            <a:normAutofit fontScale="90000"/>
          </a:bodyPr>
          <a:lstStyle/>
          <a:p>
            <a:pPr eaLnBrk="1" fontAlgn="auto" hangingPunct="1">
              <a:spcAft>
                <a:spcPts val="0"/>
              </a:spcAft>
              <a:defRPr/>
            </a:pPr>
            <a:r>
              <a:rPr b="1" dirty="0" smtClean="0">
                <a:solidFill>
                  <a:srgbClr val="FFFFFF"/>
                </a:solidFill>
              </a:rPr>
              <a:t>Sodium Cyanide</a:t>
            </a:r>
          </a:p>
        </p:txBody>
      </p:sp>
      <p:sp>
        <p:nvSpPr>
          <p:cNvPr id="21508" name="Freeform 3"/>
          <p:cNvSpPr>
            <a:spLocks/>
          </p:cNvSpPr>
          <p:nvPr/>
        </p:nvSpPr>
        <p:spPr bwMode="auto">
          <a:xfrm>
            <a:off x="27940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2150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10" name="Rectangle 5"/>
          <p:cNvSpPr>
            <a:spLocks noChangeArrowheads="1"/>
          </p:cNvSpPr>
          <p:nvPr/>
        </p:nvSpPr>
        <p:spPr bwMode="auto">
          <a:xfrm>
            <a:off x="447675" y="1538288"/>
            <a:ext cx="21590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Toxic Effects</a:t>
            </a:r>
          </a:p>
        </p:txBody>
      </p:sp>
    </p:spTree>
    <p:extLst>
      <p:ext uri="{BB962C8B-B14F-4D97-AF65-F5344CB8AC3E}">
        <p14:creationId xmlns:p14="http://schemas.microsoft.com/office/powerpoint/2010/main" val="102850869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idx="1"/>
          </p:nvPr>
        </p:nvSpPr>
        <p:spPr>
          <a:xfrm>
            <a:off x="874713" y="2209800"/>
            <a:ext cx="7893050" cy="2717800"/>
          </a:xfrm>
        </p:spPr>
        <p:txBody>
          <a:bodyPr lIns="0" tIns="0" rIns="0" bIns="0">
            <a:normAutofit fontScale="92500" lnSpcReduction="20000"/>
          </a:bodyPr>
          <a:lstStyle/>
          <a:p>
            <a:pPr marL="252413" indent="-252413" eaLnBrk="1" fontAlgn="auto" hangingPunct="1">
              <a:spcBef>
                <a:spcPct val="0"/>
              </a:spcBef>
              <a:spcAft>
                <a:spcPts val="0"/>
              </a:spcAft>
              <a:buClr>
                <a:srgbClr val="FFF287"/>
              </a:buClr>
              <a:buFont typeface="Times New Roman" pitchFamily="18" charset="0"/>
              <a:buNone/>
              <a:defRPr/>
            </a:pPr>
            <a:r>
              <a:rPr lang="en-US" dirty="0" smtClean="0">
                <a:solidFill>
                  <a:srgbClr val="FFFFFF"/>
                </a:solidFill>
              </a:rPr>
              <a:t>Lethal Dose: Inhalation or ingestion</a:t>
            </a:r>
          </a:p>
          <a:p>
            <a:pPr marL="252413" indent="-252413" eaLnBrk="1" fontAlgn="auto" hangingPunct="1">
              <a:spcBef>
                <a:spcPct val="0"/>
              </a:spcBef>
              <a:spcAft>
                <a:spcPts val="0"/>
              </a:spcAft>
              <a:buClr>
                <a:srgbClr val="FFF287"/>
              </a:buClr>
              <a:buFont typeface="Times New Roman" pitchFamily="18" charset="0"/>
              <a:buNone/>
              <a:defRPr/>
            </a:pPr>
            <a:endParaRPr lang="en-US" dirty="0" smtClean="0">
              <a:solidFill>
                <a:srgbClr val="FFFFFF"/>
              </a:solidFill>
            </a:endParaRPr>
          </a:p>
          <a:p>
            <a:pPr marL="506413" lvl="1" indent="-139700" eaLnBrk="1" fontAlgn="auto" hangingPunct="1">
              <a:spcBef>
                <a:spcPct val="0"/>
              </a:spcBef>
              <a:spcAft>
                <a:spcPts val="0"/>
              </a:spcAft>
              <a:buClr>
                <a:srgbClr val="FFF287"/>
              </a:buClr>
              <a:buFont typeface="Wingdings" pitchFamily="2" charset="2"/>
              <a:buChar char="§"/>
              <a:defRPr/>
            </a:pPr>
            <a:r>
              <a:rPr lang="en-US" dirty="0" smtClean="0">
                <a:solidFill>
                  <a:srgbClr val="FFFFFF"/>
                </a:solidFill>
              </a:rPr>
              <a:t>Unconscious in a few seconds</a:t>
            </a:r>
          </a:p>
          <a:p>
            <a:pPr marL="506413" lvl="1" indent="-139700" eaLnBrk="1" fontAlgn="auto" hangingPunct="1">
              <a:spcBef>
                <a:spcPct val="0"/>
              </a:spcBef>
              <a:spcAft>
                <a:spcPts val="0"/>
              </a:spcAft>
              <a:buClr>
                <a:srgbClr val="FFF287"/>
              </a:buClr>
              <a:buFont typeface="Wingdings" pitchFamily="2" charset="2"/>
              <a:buChar char="§"/>
              <a:defRPr/>
            </a:pPr>
            <a:endParaRPr lang="en-US" dirty="0" smtClean="0">
              <a:solidFill>
                <a:srgbClr val="FFFFFF"/>
              </a:solidFill>
            </a:endParaRPr>
          </a:p>
          <a:p>
            <a:pPr marL="506413" lvl="1" indent="-139700" eaLnBrk="1" fontAlgn="auto" hangingPunct="1">
              <a:spcBef>
                <a:spcPct val="0"/>
              </a:spcBef>
              <a:spcAft>
                <a:spcPts val="0"/>
              </a:spcAft>
              <a:buClr>
                <a:srgbClr val="FFF287"/>
              </a:buClr>
              <a:buFont typeface="Wingdings" pitchFamily="2" charset="2"/>
              <a:buChar char="§"/>
              <a:defRPr/>
            </a:pPr>
            <a:r>
              <a:rPr lang="en-US" dirty="0" smtClean="0">
                <a:solidFill>
                  <a:srgbClr val="FFFFFF"/>
                </a:solidFill>
              </a:rPr>
              <a:t>Rapid breathing, slowing to low and gasping</a:t>
            </a:r>
          </a:p>
          <a:p>
            <a:pPr marL="506413" lvl="1" indent="-139700" eaLnBrk="1" fontAlgn="auto" hangingPunct="1">
              <a:spcBef>
                <a:spcPct val="0"/>
              </a:spcBef>
              <a:spcAft>
                <a:spcPts val="0"/>
              </a:spcAft>
              <a:buClr>
                <a:srgbClr val="FFF287"/>
              </a:buClr>
              <a:buFont typeface="Wingdings" pitchFamily="2" charset="2"/>
              <a:buChar char="§"/>
              <a:defRPr/>
            </a:pPr>
            <a:endParaRPr lang="en-US" dirty="0" smtClean="0">
              <a:solidFill>
                <a:srgbClr val="FFFFFF"/>
              </a:solidFill>
            </a:endParaRPr>
          </a:p>
          <a:p>
            <a:pPr marL="506413" lvl="1" indent="-139700" eaLnBrk="1" fontAlgn="auto" hangingPunct="1">
              <a:spcBef>
                <a:spcPct val="0"/>
              </a:spcBef>
              <a:spcAft>
                <a:spcPts val="0"/>
              </a:spcAft>
              <a:buClr>
                <a:srgbClr val="FFF287"/>
              </a:buClr>
              <a:buFont typeface="Wingdings" pitchFamily="2" charset="2"/>
              <a:buChar char="§"/>
              <a:defRPr/>
            </a:pPr>
            <a:r>
              <a:rPr lang="en-US" dirty="0" smtClean="0">
                <a:solidFill>
                  <a:srgbClr val="FFFFFF"/>
                </a:solidFill>
              </a:rPr>
              <a:t>Convulsions may or may not occur</a:t>
            </a:r>
          </a:p>
          <a:p>
            <a:pPr marL="506413" lvl="1" indent="-139700" eaLnBrk="1" fontAlgn="auto" hangingPunct="1">
              <a:spcBef>
                <a:spcPct val="0"/>
              </a:spcBef>
              <a:spcAft>
                <a:spcPts val="0"/>
              </a:spcAft>
              <a:buClr>
                <a:srgbClr val="FFF287"/>
              </a:buClr>
              <a:buFont typeface="Wingdings 2"/>
              <a:buNone/>
              <a:defRPr/>
            </a:pPr>
            <a:endParaRPr lang="en-US" dirty="0" smtClean="0">
              <a:solidFill>
                <a:srgbClr val="FFFFFF"/>
              </a:solidFill>
            </a:endParaRPr>
          </a:p>
          <a:p>
            <a:pPr marL="506413" lvl="1" indent="-139700" eaLnBrk="1" fontAlgn="auto" hangingPunct="1">
              <a:spcBef>
                <a:spcPct val="0"/>
              </a:spcBef>
              <a:spcAft>
                <a:spcPts val="0"/>
              </a:spcAft>
              <a:buClr>
                <a:srgbClr val="FFF287"/>
              </a:buClr>
              <a:buFont typeface="Wingdings" pitchFamily="2" charset="2"/>
              <a:buChar char="§"/>
              <a:defRPr/>
            </a:pPr>
            <a:r>
              <a:rPr lang="en-US" dirty="0" smtClean="0">
                <a:solidFill>
                  <a:srgbClr val="FFFFFF"/>
                </a:solidFill>
              </a:rPr>
              <a:t>Coma and death within minutes</a:t>
            </a:r>
          </a:p>
        </p:txBody>
      </p:sp>
      <p:sp>
        <p:nvSpPr>
          <p:cNvPr id="19458" name="Rectangle 2"/>
          <p:cNvSpPr>
            <a:spLocks noGrp="1" noChangeArrowheads="1"/>
          </p:cNvSpPr>
          <p:nvPr>
            <p:ph type="title"/>
          </p:nvPr>
        </p:nvSpPr>
        <p:spPr>
          <a:xfrm>
            <a:off x="417513" y="452438"/>
            <a:ext cx="8232775" cy="601662"/>
          </a:xfrm>
        </p:spPr>
        <p:txBody>
          <a:bodyPr lIns="0" tIns="0" rIns="0" bIns="0" anchor="t">
            <a:normAutofit fontScale="90000"/>
          </a:bodyPr>
          <a:lstStyle/>
          <a:p>
            <a:pPr eaLnBrk="1" fontAlgn="auto" hangingPunct="1">
              <a:spcAft>
                <a:spcPts val="0"/>
              </a:spcAft>
              <a:defRPr/>
            </a:pPr>
            <a:r>
              <a:rPr b="1" smtClean="0">
                <a:solidFill>
                  <a:srgbClr val="FFFFFF"/>
                </a:solidFill>
              </a:rPr>
              <a:t>Sodium Cyanide</a:t>
            </a:r>
          </a:p>
        </p:txBody>
      </p:sp>
      <p:sp>
        <p:nvSpPr>
          <p:cNvPr id="22532" name="Freeform 3"/>
          <p:cNvSpPr>
            <a:spLocks/>
          </p:cNvSpPr>
          <p:nvPr/>
        </p:nvSpPr>
        <p:spPr bwMode="auto">
          <a:xfrm>
            <a:off x="27940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2253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4" name="Rectangle 5"/>
          <p:cNvSpPr>
            <a:spLocks noChangeArrowheads="1"/>
          </p:cNvSpPr>
          <p:nvPr/>
        </p:nvSpPr>
        <p:spPr bwMode="auto">
          <a:xfrm>
            <a:off x="447675" y="1538288"/>
            <a:ext cx="21590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Toxic Effects</a:t>
            </a:r>
          </a:p>
        </p:txBody>
      </p:sp>
    </p:spTree>
    <p:extLst>
      <p:ext uri="{BB962C8B-B14F-4D97-AF65-F5344CB8AC3E}">
        <p14:creationId xmlns:p14="http://schemas.microsoft.com/office/powerpoint/2010/main" val="16698782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idx="1"/>
          </p:nvPr>
        </p:nvSpPr>
        <p:spPr>
          <a:xfrm>
            <a:off x="874713" y="2703513"/>
            <a:ext cx="7893050" cy="3341687"/>
          </a:xfrm>
        </p:spPr>
        <p:txBody>
          <a:bodyPr lIns="0" tIns="0" rIns="0" bIns="0"/>
          <a:lstStyle/>
          <a:p>
            <a:pPr marL="252413" indent="-252413" eaLnBrk="1" hangingPunct="1">
              <a:spcBef>
                <a:spcPct val="0"/>
              </a:spcBef>
              <a:buClr>
                <a:srgbClr val="FFF287"/>
              </a:buClr>
              <a:buFont typeface="Times New Roman" pitchFamily="18" charset="0"/>
              <a:buNone/>
            </a:pPr>
            <a:r>
              <a:rPr lang="en-US" altLang="en-US" smtClean="0">
                <a:solidFill>
                  <a:srgbClr val="FFFFFF"/>
                </a:solidFill>
              </a:rPr>
              <a:t>Sub-lethal Dose: Absorption</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Weakness</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Dizziness</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Confusion</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Headache</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Vomiting</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Coma</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Convulsions may or may not occur</a:t>
            </a:r>
          </a:p>
        </p:txBody>
      </p:sp>
      <p:sp>
        <p:nvSpPr>
          <p:cNvPr id="20482" name="Rectangle 2"/>
          <p:cNvSpPr>
            <a:spLocks noGrp="1" noChangeArrowheads="1"/>
          </p:cNvSpPr>
          <p:nvPr>
            <p:ph type="title"/>
          </p:nvPr>
        </p:nvSpPr>
        <p:spPr>
          <a:xfrm>
            <a:off x="417513" y="452438"/>
            <a:ext cx="8231187" cy="601662"/>
          </a:xfrm>
        </p:spPr>
        <p:txBody>
          <a:bodyPr lIns="0" tIns="0" rIns="0" bIns="0" anchor="t">
            <a:normAutofit fontScale="90000"/>
          </a:bodyPr>
          <a:lstStyle/>
          <a:p>
            <a:pPr eaLnBrk="1" fontAlgn="auto" hangingPunct="1">
              <a:spcAft>
                <a:spcPts val="0"/>
              </a:spcAft>
              <a:defRPr/>
            </a:pPr>
            <a:r>
              <a:rPr b="1" smtClean="0">
                <a:solidFill>
                  <a:srgbClr val="FFFFFF"/>
                </a:solidFill>
              </a:rPr>
              <a:t>Sodium Cyanide</a:t>
            </a:r>
          </a:p>
        </p:txBody>
      </p:sp>
      <p:sp>
        <p:nvSpPr>
          <p:cNvPr id="23556" name="Freeform 3"/>
          <p:cNvSpPr>
            <a:spLocks/>
          </p:cNvSpPr>
          <p:nvPr/>
        </p:nvSpPr>
        <p:spPr bwMode="auto">
          <a:xfrm>
            <a:off x="27781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2355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8" name="Rectangle 5"/>
          <p:cNvSpPr>
            <a:spLocks noChangeArrowheads="1"/>
          </p:cNvSpPr>
          <p:nvPr/>
        </p:nvSpPr>
        <p:spPr bwMode="auto">
          <a:xfrm>
            <a:off x="447675" y="1538288"/>
            <a:ext cx="21590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Toxic Effects</a:t>
            </a:r>
          </a:p>
        </p:txBody>
      </p:sp>
    </p:spTree>
    <p:extLst>
      <p:ext uri="{BB962C8B-B14F-4D97-AF65-F5344CB8AC3E}">
        <p14:creationId xmlns:p14="http://schemas.microsoft.com/office/powerpoint/2010/main" val="20328831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idx="1"/>
          </p:nvPr>
        </p:nvSpPr>
        <p:spPr>
          <a:xfrm>
            <a:off x="762000" y="2971800"/>
            <a:ext cx="7894638" cy="2859088"/>
          </a:xfrm>
        </p:spPr>
        <p:txBody>
          <a:bodyPr lIns="0" tIns="0" rIns="0" bIns="0">
            <a:normAutofit/>
          </a:bodyPr>
          <a:lstStyle/>
          <a:p>
            <a:pPr marL="252413" indent="-252413" eaLnBrk="1" fontAlgn="auto" hangingPunct="1">
              <a:spcBef>
                <a:spcPct val="0"/>
              </a:spcBef>
              <a:spcAft>
                <a:spcPts val="0"/>
              </a:spcAft>
              <a:buClr>
                <a:srgbClr val="FFF287"/>
              </a:buClr>
              <a:buFont typeface="Arial" pitchFamily="34" charset="0"/>
              <a:buChar char="•"/>
              <a:defRPr/>
            </a:pPr>
            <a:endParaRPr lang="en-US" dirty="0" smtClean="0">
              <a:solidFill>
                <a:srgbClr val="FFFFFF"/>
              </a:solidFill>
            </a:endParaRPr>
          </a:p>
          <a:p>
            <a:pPr marL="0" indent="0" eaLnBrk="1" fontAlgn="auto" hangingPunct="1">
              <a:spcBef>
                <a:spcPct val="0"/>
              </a:spcBef>
              <a:spcAft>
                <a:spcPts val="0"/>
              </a:spcAft>
              <a:buClr>
                <a:srgbClr val="FFF287"/>
              </a:buClr>
              <a:buFont typeface="Wingdings 2" pitchFamily="18" charset="2"/>
              <a:buNone/>
              <a:defRPr/>
            </a:pPr>
            <a:r>
              <a:rPr lang="en-US" dirty="0" smtClean="0">
                <a:solidFill>
                  <a:srgbClr val="FFFFFF"/>
                </a:solidFill>
              </a:rPr>
              <a:t>Call poison control center or physician immediately</a:t>
            </a:r>
          </a:p>
          <a:p>
            <a:pPr marL="0" indent="0" eaLnBrk="1" fontAlgn="auto" hangingPunct="1">
              <a:spcBef>
                <a:spcPct val="0"/>
              </a:spcBef>
              <a:spcAft>
                <a:spcPts val="0"/>
              </a:spcAft>
              <a:buClr>
                <a:srgbClr val="FFF287"/>
              </a:buClr>
              <a:buFont typeface="Wingdings 2" pitchFamily="18" charset="2"/>
              <a:buNone/>
              <a:defRPr/>
            </a:pPr>
            <a:endParaRPr lang="en-US" dirty="0">
              <a:solidFill>
                <a:srgbClr val="FFFFFF"/>
              </a:solidFill>
            </a:endParaRPr>
          </a:p>
          <a:p>
            <a:pPr marL="0" lvl="1" indent="0" algn="ctr" eaLnBrk="1" fontAlgn="auto" hangingPunct="1">
              <a:spcBef>
                <a:spcPct val="0"/>
              </a:spcBef>
              <a:spcAft>
                <a:spcPts val="0"/>
              </a:spcAft>
              <a:buClr>
                <a:srgbClr val="FFF287"/>
              </a:buClr>
              <a:buFont typeface="Wingdings 2" pitchFamily="18" charset="2"/>
              <a:buNone/>
              <a:defRPr/>
            </a:pPr>
            <a:r>
              <a:rPr lang="en-US" altLang="en-US" sz="7200" dirty="0">
                <a:solidFill>
                  <a:schemeClr val="tx2">
                    <a:lumMod val="10000"/>
                  </a:schemeClr>
                </a:solidFill>
              </a:rPr>
              <a:t>1-800-222-1222</a:t>
            </a:r>
          </a:p>
          <a:p>
            <a:pPr marL="0" indent="0" algn="ctr" eaLnBrk="1" fontAlgn="auto" hangingPunct="1">
              <a:spcBef>
                <a:spcPct val="0"/>
              </a:spcBef>
              <a:spcAft>
                <a:spcPts val="0"/>
              </a:spcAft>
              <a:buClr>
                <a:srgbClr val="FFF287"/>
              </a:buClr>
              <a:buFont typeface="Wingdings 2" pitchFamily="18" charset="2"/>
              <a:buNone/>
              <a:defRPr/>
            </a:pPr>
            <a:endParaRPr lang="en-US" dirty="0" smtClean="0">
              <a:solidFill>
                <a:srgbClr val="FFFFFF"/>
              </a:solidFill>
            </a:endParaRPr>
          </a:p>
        </p:txBody>
      </p:sp>
      <p:sp>
        <p:nvSpPr>
          <p:cNvPr id="21506" name="Rectangle 2"/>
          <p:cNvSpPr>
            <a:spLocks noGrp="1" noChangeArrowheads="1"/>
          </p:cNvSpPr>
          <p:nvPr>
            <p:ph type="title"/>
          </p:nvPr>
        </p:nvSpPr>
        <p:spPr>
          <a:xfrm>
            <a:off x="41592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Sodium Cyanide</a:t>
            </a:r>
          </a:p>
        </p:txBody>
      </p:sp>
      <p:sp>
        <p:nvSpPr>
          <p:cNvPr id="24580" name="Freeform 3"/>
          <p:cNvSpPr>
            <a:spLocks/>
          </p:cNvSpPr>
          <p:nvPr/>
        </p:nvSpPr>
        <p:spPr bwMode="auto">
          <a:xfrm>
            <a:off x="277813"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2458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582" name="Rectangle 5"/>
          <p:cNvSpPr>
            <a:spLocks noChangeArrowheads="1"/>
          </p:cNvSpPr>
          <p:nvPr/>
        </p:nvSpPr>
        <p:spPr bwMode="auto">
          <a:xfrm>
            <a:off x="446088" y="1538288"/>
            <a:ext cx="1382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First Aid</a:t>
            </a:r>
          </a:p>
        </p:txBody>
      </p:sp>
      <p:sp>
        <p:nvSpPr>
          <p:cNvPr id="24583" name="Rectangle 7"/>
          <p:cNvSpPr>
            <a:spLocks noChangeArrowheads="1"/>
          </p:cNvSpPr>
          <p:nvPr/>
        </p:nvSpPr>
        <p:spPr bwMode="auto">
          <a:xfrm>
            <a:off x="1027113" y="2335213"/>
            <a:ext cx="6346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a:solidFill>
                  <a:srgbClr val="FF0000"/>
                </a:solidFill>
              </a:rPr>
              <a:t>PROMPT TREATMENT IMPORTANT</a:t>
            </a:r>
          </a:p>
        </p:txBody>
      </p:sp>
    </p:spTree>
    <p:extLst>
      <p:ext uri="{BB962C8B-B14F-4D97-AF65-F5344CB8AC3E}">
        <p14:creationId xmlns:p14="http://schemas.microsoft.com/office/powerpoint/2010/main" val="3180820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idx="1"/>
          </p:nvPr>
        </p:nvSpPr>
        <p:spPr>
          <a:xfrm>
            <a:off x="825500" y="2819400"/>
            <a:ext cx="7894638" cy="3352800"/>
          </a:xfrm>
        </p:spPr>
        <p:txBody>
          <a:bodyPr lIns="0" tIns="0" rIns="0" bIns="0">
            <a:normAutofit/>
          </a:bodyPr>
          <a:lstStyle/>
          <a:p>
            <a:pPr marL="252413" indent="-252413" eaLnBrk="1" fontAlgn="auto" hangingPunct="1">
              <a:spcBef>
                <a:spcPct val="0"/>
              </a:spcBef>
              <a:spcAft>
                <a:spcPts val="0"/>
              </a:spcAft>
              <a:buClr>
                <a:srgbClr val="FFF287"/>
              </a:buClr>
              <a:buFont typeface="Times New Roman" pitchFamily="18" charset="0"/>
              <a:buNone/>
              <a:defRPr/>
            </a:pPr>
            <a:r>
              <a:rPr lang="en-US" dirty="0" smtClean="0">
                <a:solidFill>
                  <a:srgbClr val="FFFFFF"/>
                </a:solidFill>
              </a:rPr>
              <a:t>If swallowed:</a:t>
            </a:r>
          </a:p>
          <a:p>
            <a:pPr lvl="1" eaLnBrk="1" fontAlgn="auto" hangingPunct="1">
              <a:spcBef>
                <a:spcPct val="0"/>
              </a:spcBef>
              <a:spcAft>
                <a:spcPts val="0"/>
              </a:spcAft>
              <a:buClr>
                <a:srgbClr val="FFF287"/>
              </a:buClr>
              <a:defRPr/>
            </a:pPr>
            <a:r>
              <a:rPr lang="en-US" dirty="0" smtClean="0">
                <a:solidFill>
                  <a:srgbClr val="FFFFFF"/>
                </a:solidFill>
              </a:rPr>
              <a:t>Call poison control center or doctor immediately</a:t>
            </a:r>
          </a:p>
          <a:p>
            <a:pPr marL="366713" lvl="1" indent="0" eaLnBrk="1" fontAlgn="auto" hangingPunct="1">
              <a:spcBef>
                <a:spcPct val="0"/>
              </a:spcBef>
              <a:spcAft>
                <a:spcPts val="0"/>
              </a:spcAft>
              <a:buClr>
                <a:srgbClr val="FFF287"/>
              </a:buClr>
              <a:buFont typeface="Wingdings 2" pitchFamily="18" charset="2"/>
              <a:buNone/>
              <a:defRPr/>
            </a:pPr>
            <a:r>
              <a:rPr lang="en-US" altLang="en-US" dirty="0">
                <a:solidFill>
                  <a:srgbClr val="FFFFFF"/>
                </a:solidFill>
              </a:rPr>
              <a:t> </a:t>
            </a:r>
            <a:r>
              <a:rPr lang="en-US" altLang="en-US" dirty="0" smtClean="0">
                <a:solidFill>
                  <a:srgbClr val="FFFFFF"/>
                </a:solidFill>
              </a:rPr>
              <a:t>                          </a:t>
            </a:r>
            <a:r>
              <a:rPr lang="en-US" altLang="en-US" dirty="0" smtClean="0">
                <a:solidFill>
                  <a:schemeClr val="tx2">
                    <a:lumMod val="10000"/>
                  </a:schemeClr>
                </a:solidFill>
              </a:rPr>
              <a:t>1-800-222-1222</a:t>
            </a:r>
            <a:endParaRPr lang="en-US" dirty="0" smtClean="0">
              <a:solidFill>
                <a:schemeClr val="tx2">
                  <a:lumMod val="10000"/>
                </a:schemeClr>
              </a:solidFill>
            </a:endParaRPr>
          </a:p>
          <a:p>
            <a:pPr lvl="1" eaLnBrk="1" fontAlgn="auto" hangingPunct="1">
              <a:spcBef>
                <a:spcPct val="0"/>
              </a:spcBef>
              <a:spcAft>
                <a:spcPts val="0"/>
              </a:spcAft>
              <a:buClr>
                <a:srgbClr val="FFF287"/>
              </a:buClr>
              <a:defRPr/>
            </a:pPr>
            <a:r>
              <a:rPr lang="en-US" dirty="0" smtClean="0">
                <a:solidFill>
                  <a:srgbClr val="FFFFFF"/>
                </a:solidFill>
              </a:rPr>
              <a:t>Rinse mouth with water</a:t>
            </a:r>
          </a:p>
          <a:p>
            <a:pPr lvl="1" eaLnBrk="1" fontAlgn="auto" hangingPunct="1">
              <a:spcBef>
                <a:spcPct val="0"/>
              </a:spcBef>
              <a:spcAft>
                <a:spcPts val="0"/>
              </a:spcAft>
              <a:buClr>
                <a:srgbClr val="FFF287"/>
              </a:buClr>
              <a:defRPr/>
            </a:pPr>
            <a:r>
              <a:rPr lang="en-US" dirty="0" smtClean="0">
                <a:solidFill>
                  <a:srgbClr val="FFFFFF"/>
                </a:solidFill>
              </a:rPr>
              <a:t>Remove contaminated clothing but keep patient warm</a:t>
            </a:r>
          </a:p>
          <a:p>
            <a:pPr lvl="1" eaLnBrk="1" fontAlgn="auto" hangingPunct="1">
              <a:spcBef>
                <a:spcPct val="0"/>
              </a:spcBef>
              <a:spcAft>
                <a:spcPts val="0"/>
              </a:spcAft>
              <a:buClr>
                <a:srgbClr val="FFF287"/>
              </a:buClr>
              <a:defRPr/>
            </a:pPr>
            <a:r>
              <a:rPr lang="en-US" dirty="0" smtClean="0">
                <a:solidFill>
                  <a:srgbClr val="FFFFFF"/>
                </a:solidFill>
              </a:rPr>
              <a:t>Do not induce vomiting unless told to by poison control center or doctor</a:t>
            </a:r>
          </a:p>
          <a:p>
            <a:pPr lvl="1" eaLnBrk="1" fontAlgn="auto" hangingPunct="1">
              <a:spcBef>
                <a:spcPct val="0"/>
              </a:spcBef>
              <a:spcAft>
                <a:spcPts val="0"/>
              </a:spcAft>
              <a:buClr>
                <a:srgbClr val="FFF287"/>
              </a:buClr>
              <a:defRPr/>
            </a:pPr>
            <a:r>
              <a:rPr lang="en-US" dirty="0" smtClean="0">
                <a:solidFill>
                  <a:srgbClr val="FFFFFF"/>
                </a:solidFill>
              </a:rPr>
              <a:t>Do not give anything to an unconscious person</a:t>
            </a:r>
          </a:p>
          <a:p>
            <a:pPr marL="506413" lvl="1" indent="-139700" eaLnBrk="1" fontAlgn="auto" hangingPunct="1">
              <a:spcBef>
                <a:spcPct val="0"/>
              </a:spcBef>
              <a:spcAft>
                <a:spcPts val="0"/>
              </a:spcAft>
              <a:buClr>
                <a:srgbClr val="FFF287"/>
              </a:buClr>
              <a:buFontTx/>
              <a:buNone/>
              <a:defRPr/>
            </a:pPr>
            <a:endParaRPr lang="en-US" dirty="0" smtClean="0">
              <a:solidFill>
                <a:srgbClr val="FFFFFF"/>
              </a:solidFill>
            </a:endParaRPr>
          </a:p>
        </p:txBody>
      </p:sp>
      <p:sp>
        <p:nvSpPr>
          <p:cNvPr id="22530" name="Rectangle 2"/>
          <p:cNvSpPr>
            <a:spLocks noGrp="1" noChangeArrowheads="1"/>
          </p:cNvSpPr>
          <p:nvPr>
            <p:ph type="title"/>
          </p:nvPr>
        </p:nvSpPr>
        <p:spPr>
          <a:xfrm>
            <a:off x="415925" y="452438"/>
            <a:ext cx="8232775" cy="601662"/>
          </a:xfrm>
        </p:spPr>
        <p:txBody>
          <a:bodyPr lIns="0" tIns="0" rIns="0" bIns="0" anchor="t">
            <a:normAutofit fontScale="90000"/>
          </a:bodyPr>
          <a:lstStyle/>
          <a:p>
            <a:pPr eaLnBrk="1" fontAlgn="auto" hangingPunct="1">
              <a:spcAft>
                <a:spcPts val="0"/>
              </a:spcAft>
              <a:defRPr/>
            </a:pPr>
            <a:r>
              <a:rPr b="1" smtClean="0">
                <a:solidFill>
                  <a:srgbClr val="FFFFFF"/>
                </a:solidFill>
              </a:rPr>
              <a:t>Sodium Cyanide</a:t>
            </a:r>
          </a:p>
        </p:txBody>
      </p:sp>
      <p:sp>
        <p:nvSpPr>
          <p:cNvPr id="25604" name="Freeform 3"/>
          <p:cNvSpPr>
            <a:spLocks/>
          </p:cNvSpPr>
          <p:nvPr/>
        </p:nvSpPr>
        <p:spPr bwMode="auto">
          <a:xfrm>
            <a:off x="27622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2560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606" name="Rectangle 5"/>
          <p:cNvSpPr>
            <a:spLocks noChangeArrowheads="1"/>
          </p:cNvSpPr>
          <p:nvPr/>
        </p:nvSpPr>
        <p:spPr bwMode="auto">
          <a:xfrm>
            <a:off x="446088" y="1538288"/>
            <a:ext cx="1382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First Aid</a:t>
            </a:r>
          </a:p>
        </p:txBody>
      </p:sp>
      <p:sp>
        <p:nvSpPr>
          <p:cNvPr id="25607" name="Rectangle 7"/>
          <p:cNvSpPr>
            <a:spLocks noChangeArrowheads="1"/>
          </p:cNvSpPr>
          <p:nvPr/>
        </p:nvSpPr>
        <p:spPr bwMode="auto">
          <a:xfrm>
            <a:off x="1027113" y="2335213"/>
            <a:ext cx="6346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a:solidFill>
                  <a:srgbClr val="FF0000"/>
                </a:solidFill>
              </a:rPr>
              <a:t>PROMPT TREATMENT IMPORTANT</a:t>
            </a:r>
          </a:p>
        </p:txBody>
      </p:sp>
    </p:spTree>
    <p:extLst>
      <p:ext uri="{BB962C8B-B14F-4D97-AF65-F5344CB8AC3E}">
        <p14:creationId xmlns:p14="http://schemas.microsoft.com/office/powerpoint/2010/main" val="12612207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idx="1"/>
          </p:nvPr>
        </p:nvSpPr>
        <p:spPr>
          <a:xfrm>
            <a:off x="825500" y="3048000"/>
            <a:ext cx="7894638" cy="2708275"/>
          </a:xfrm>
        </p:spPr>
        <p:txBody>
          <a:bodyPr lIns="0" tIns="0" rIns="0" bIns="0"/>
          <a:lstStyle/>
          <a:p>
            <a:pPr marL="252413" indent="-252413" eaLnBrk="1" hangingPunct="1">
              <a:spcBef>
                <a:spcPct val="0"/>
              </a:spcBef>
              <a:buClr>
                <a:srgbClr val="FFF287"/>
              </a:buClr>
              <a:buFont typeface="Times New Roman" pitchFamily="18" charset="0"/>
              <a:buNone/>
              <a:defRPr/>
            </a:pPr>
            <a:r>
              <a:rPr lang="en-US" altLang="en-US" dirty="0" smtClean="0">
                <a:solidFill>
                  <a:srgbClr val="FFFFFF"/>
                </a:solidFill>
              </a:rPr>
              <a:t>If inhaled:</a:t>
            </a:r>
          </a:p>
          <a:p>
            <a:pPr lvl="1" eaLnBrk="1" hangingPunct="1">
              <a:spcBef>
                <a:spcPct val="0"/>
              </a:spcBef>
              <a:buClr>
                <a:srgbClr val="FFF287"/>
              </a:buClr>
              <a:defRPr/>
            </a:pPr>
            <a:r>
              <a:rPr lang="en-US" altLang="en-US" dirty="0" smtClean="0">
                <a:solidFill>
                  <a:srgbClr val="FFFFFF"/>
                </a:solidFill>
              </a:rPr>
              <a:t>Move person to fresh air, have him lie down.</a:t>
            </a:r>
          </a:p>
          <a:p>
            <a:pPr lvl="1" eaLnBrk="1" hangingPunct="1">
              <a:spcBef>
                <a:spcPct val="0"/>
              </a:spcBef>
              <a:buClr>
                <a:srgbClr val="FFF287"/>
              </a:buClr>
              <a:defRPr/>
            </a:pPr>
            <a:r>
              <a:rPr lang="en-US" altLang="en-US" dirty="0" smtClean="0">
                <a:solidFill>
                  <a:srgbClr val="FFFFFF"/>
                </a:solidFill>
              </a:rPr>
              <a:t>If person is not breathing, call</a:t>
            </a:r>
            <a:r>
              <a:rPr lang="en-US" altLang="en-US" sz="3200" dirty="0" smtClean="0">
                <a:solidFill>
                  <a:srgbClr val="FFFFFF"/>
                </a:solidFill>
              </a:rPr>
              <a:t> 911</a:t>
            </a:r>
            <a:r>
              <a:rPr lang="en-US" altLang="en-US" dirty="0" smtClean="0">
                <a:solidFill>
                  <a:srgbClr val="FFFFFF"/>
                </a:solidFill>
              </a:rPr>
              <a:t>, then give artificial respiration.</a:t>
            </a:r>
          </a:p>
          <a:p>
            <a:pPr lvl="1" eaLnBrk="1" hangingPunct="1">
              <a:spcBef>
                <a:spcPct val="0"/>
              </a:spcBef>
              <a:buClr>
                <a:srgbClr val="FFF287"/>
              </a:buClr>
              <a:defRPr/>
            </a:pPr>
            <a:r>
              <a:rPr lang="en-US" altLang="en-US" dirty="0" smtClean="0">
                <a:solidFill>
                  <a:srgbClr val="FFFFFF"/>
                </a:solidFill>
              </a:rPr>
              <a:t>Call a poison control center or doctor for further treatment advice. </a:t>
            </a:r>
            <a:r>
              <a:rPr lang="en-US" altLang="en-US" dirty="0" smtClean="0">
                <a:solidFill>
                  <a:schemeClr val="tx2">
                    <a:lumMod val="10000"/>
                  </a:schemeClr>
                </a:solidFill>
              </a:rPr>
              <a:t>1-800-222-1222</a:t>
            </a:r>
          </a:p>
          <a:p>
            <a:pPr lvl="1" eaLnBrk="1" hangingPunct="1">
              <a:spcBef>
                <a:spcPct val="0"/>
              </a:spcBef>
              <a:buClr>
                <a:srgbClr val="FFF287"/>
              </a:buClr>
              <a:defRPr/>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defRPr/>
            </a:pPr>
            <a:endParaRPr lang="en-US" altLang="en-US" dirty="0" smtClean="0">
              <a:solidFill>
                <a:srgbClr val="FFFFFF"/>
              </a:solidFill>
            </a:endParaRPr>
          </a:p>
        </p:txBody>
      </p:sp>
      <p:sp>
        <p:nvSpPr>
          <p:cNvPr id="23554" name="Rectangle 2"/>
          <p:cNvSpPr>
            <a:spLocks noGrp="1" noChangeArrowheads="1"/>
          </p:cNvSpPr>
          <p:nvPr>
            <p:ph type="title"/>
          </p:nvPr>
        </p:nvSpPr>
        <p:spPr>
          <a:xfrm>
            <a:off x="41592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Sodium Cyanide</a:t>
            </a:r>
          </a:p>
        </p:txBody>
      </p:sp>
      <p:sp>
        <p:nvSpPr>
          <p:cNvPr id="26628" name="Freeform 3"/>
          <p:cNvSpPr>
            <a:spLocks/>
          </p:cNvSpPr>
          <p:nvPr/>
        </p:nvSpPr>
        <p:spPr bwMode="auto">
          <a:xfrm>
            <a:off x="27622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2662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30" name="Rectangle 5"/>
          <p:cNvSpPr>
            <a:spLocks noChangeArrowheads="1"/>
          </p:cNvSpPr>
          <p:nvPr/>
        </p:nvSpPr>
        <p:spPr bwMode="auto">
          <a:xfrm>
            <a:off x="446088" y="1538288"/>
            <a:ext cx="1382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First Aid</a:t>
            </a:r>
          </a:p>
        </p:txBody>
      </p:sp>
      <p:sp>
        <p:nvSpPr>
          <p:cNvPr id="26631" name="Rectangle 7"/>
          <p:cNvSpPr>
            <a:spLocks noChangeArrowheads="1"/>
          </p:cNvSpPr>
          <p:nvPr/>
        </p:nvSpPr>
        <p:spPr bwMode="auto">
          <a:xfrm>
            <a:off x="1027113" y="2335213"/>
            <a:ext cx="6346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a:solidFill>
                  <a:srgbClr val="FF0000"/>
                </a:solidFill>
              </a:rPr>
              <a:t>PROMPT TREATMENT IMPORTANT</a:t>
            </a:r>
          </a:p>
        </p:txBody>
      </p:sp>
    </p:spTree>
    <p:extLst>
      <p:ext uri="{BB962C8B-B14F-4D97-AF65-F5344CB8AC3E}">
        <p14:creationId xmlns:p14="http://schemas.microsoft.com/office/powerpoint/2010/main" val="29266465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idx="1"/>
          </p:nvPr>
        </p:nvSpPr>
        <p:spPr>
          <a:xfrm>
            <a:off x="825500" y="3048000"/>
            <a:ext cx="7894638" cy="2708275"/>
          </a:xfrm>
        </p:spPr>
        <p:txBody>
          <a:bodyPr lIns="0" tIns="0" rIns="0" bIns="0"/>
          <a:lstStyle/>
          <a:p>
            <a:pPr marL="252413" indent="-252413" eaLnBrk="1" hangingPunct="1">
              <a:spcBef>
                <a:spcPct val="0"/>
              </a:spcBef>
              <a:buClr>
                <a:srgbClr val="FFF287"/>
              </a:buClr>
              <a:buFont typeface="Times New Roman" pitchFamily="18" charset="0"/>
              <a:buNone/>
              <a:defRPr/>
            </a:pPr>
            <a:r>
              <a:rPr lang="en-US" altLang="en-US" dirty="0" smtClean="0">
                <a:solidFill>
                  <a:srgbClr val="FFFFFF"/>
                </a:solidFill>
              </a:rPr>
              <a:t>If on skin:</a:t>
            </a:r>
          </a:p>
          <a:p>
            <a:pPr lvl="1" eaLnBrk="1" hangingPunct="1">
              <a:spcBef>
                <a:spcPct val="0"/>
              </a:spcBef>
              <a:buClr>
                <a:srgbClr val="FFF287"/>
              </a:buClr>
              <a:defRPr/>
            </a:pPr>
            <a:r>
              <a:rPr lang="en-US" altLang="en-US" dirty="0" smtClean="0">
                <a:solidFill>
                  <a:srgbClr val="FFFFFF"/>
                </a:solidFill>
              </a:rPr>
              <a:t>Take off contaminated clothing.</a:t>
            </a:r>
          </a:p>
          <a:p>
            <a:pPr lvl="1" eaLnBrk="1" hangingPunct="1">
              <a:spcBef>
                <a:spcPct val="0"/>
              </a:spcBef>
              <a:buClr>
                <a:srgbClr val="FFF287"/>
              </a:buClr>
              <a:defRPr/>
            </a:pPr>
            <a:r>
              <a:rPr lang="en-US" altLang="en-US" dirty="0" smtClean="0">
                <a:solidFill>
                  <a:srgbClr val="FFFFFF"/>
                </a:solidFill>
              </a:rPr>
              <a:t>Rinse skin immediately with plenty of water for 15-20 minutes.</a:t>
            </a:r>
          </a:p>
          <a:p>
            <a:pPr lvl="1" eaLnBrk="1" hangingPunct="1">
              <a:spcBef>
                <a:spcPct val="0"/>
              </a:spcBef>
              <a:buClr>
                <a:srgbClr val="FFF287"/>
              </a:buClr>
              <a:defRPr/>
            </a:pPr>
            <a:r>
              <a:rPr lang="en-US" altLang="en-US" dirty="0" smtClean="0">
                <a:solidFill>
                  <a:srgbClr val="FFFFFF"/>
                </a:solidFill>
              </a:rPr>
              <a:t>Call a poison control center or doctor for further treatment advice. </a:t>
            </a:r>
            <a:r>
              <a:rPr lang="en-US" altLang="en-US" dirty="0" smtClean="0">
                <a:solidFill>
                  <a:schemeClr val="tx2">
                    <a:lumMod val="10000"/>
                  </a:schemeClr>
                </a:solidFill>
              </a:rPr>
              <a:t>1-800-222-1222</a:t>
            </a:r>
          </a:p>
          <a:p>
            <a:pPr lvl="1" eaLnBrk="1" hangingPunct="1">
              <a:spcBef>
                <a:spcPct val="0"/>
              </a:spcBef>
              <a:buClr>
                <a:srgbClr val="FFF287"/>
              </a:buClr>
              <a:defRPr/>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defRPr/>
            </a:pPr>
            <a:endParaRPr lang="en-US" altLang="en-US" dirty="0" smtClean="0">
              <a:solidFill>
                <a:srgbClr val="FFFFFF"/>
              </a:solidFill>
            </a:endParaRPr>
          </a:p>
        </p:txBody>
      </p:sp>
      <p:sp>
        <p:nvSpPr>
          <p:cNvPr id="23554" name="Rectangle 2"/>
          <p:cNvSpPr>
            <a:spLocks noGrp="1" noChangeArrowheads="1"/>
          </p:cNvSpPr>
          <p:nvPr>
            <p:ph type="title"/>
          </p:nvPr>
        </p:nvSpPr>
        <p:spPr>
          <a:xfrm>
            <a:off x="41592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Sodium Cyanide</a:t>
            </a:r>
          </a:p>
        </p:txBody>
      </p:sp>
      <p:sp>
        <p:nvSpPr>
          <p:cNvPr id="27652" name="Freeform 3"/>
          <p:cNvSpPr>
            <a:spLocks/>
          </p:cNvSpPr>
          <p:nvPr/>
        </p:nvSpPr>
        <p:spPr bwMode="auto">
          <a:xfrm>
            <a:off x="27622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2765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54" name="Rectangle 5"/>
          <p:cNvSpPr>
            <a:spLocks noChangeArrowheads="1"/>
          </p:cNvSpPr>
          <p:nvPr/>
        </p:nvSpPr>
        <p:spPr bwMode="auto">
          <a:xfrm>
            <a:off x="446088" y="1538288"/>
            <a:ext cx="1382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First Aid</a:t>
            </a:r>
          </a:p>
        </p:txBody>
      </p:sp>
      <p:sp>
        <p:nvSpPr>
          <p:cNvPr id="27655" name="Rectangle 7"/>
          <p:cNvSpPr>
            <a:spLocks noChangeArrowheads="1"/>
          </p:cNvSpPr>
          <p:nvPr/>
        </p:nvSpPr>
        <p:spPr bwMode="auto">
          <a:xfrm>
            <a:off x="1027113" y="2335213"/>
            <a:ext cx="6346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a:solidFill>
                  <a:srgbClr val="FF0000"/>
                </a:solidFill>
              </a:rPr>
              <a:t>PROMPT TREATMENT IMPORTANT</a:t>
            </a:r>
          </a:p>
        </p:txBody>
      </p:sp>
    </p:spTree>
    <p:extLst>
      <p:ext uri="{BB962C8B-B14F-4D97-AF65-F5344CB8AC3E}">
        <p14:creationId xmlns:p14="http://schemas.microsoft.com/office/powerpoint/2010/main" val="220820527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idx="1"/>
          </p:nvPr>
        </p:nvSpPr>
        <p:spPr>
          <a:xfrm>
            <a:off x="825500" y="3048000"/>
            <a:ext cx="7894638" cy="2708275"/>
          </a:xfrm>
        </p:spPr>
        <p:txBody>
          <a:bodyPr lIns="0" tIns="0" rIns="0" bIns="0"/>
          <a:lstStyle/>
          <a:p>
            <a:pPr marL="252413" indent="-252413" eaLnBrk="1" hangingPunct="1">
              <a:spcBef>
                <a:spcPct val="0"/>
              </a:spcBef>
              <a:buClr>
                <a:srgbClr val="FFF287"/>
              </a:buClr>
              <a:buFont typeface="Times New Roman" pitchFamily="18" charset="0"/>
              <a:buNone/>
              <a:defRPr/>
            </a:pPr>
            <a:r>
              <a:rPr lang="en-US" altLang="en-US" dirty="0" smtClean="0">
                <a:solidFill>
                  <a:srgbClr val="FFFFFF"/>
                </a:solidFill>
              </a:rPr>
              <a:t>If in eyes:</a:t>
            </a:r>
          </a:p>
          <a:p>
            <a:pPr lvl="1" eaLnBrk="1" hangingPunct="1">
              <a:spcBef>
                <a:spcPct val="0"/>
              </a:spcBef>
              <a:buClr>
                <a:srgbClr val="FFF287"/>
              </a:buClr>
              <a:defRPr/>
            </a:pPr>
            <a:r>
              <a:rPr lang="en-US" altLang="en-US" dirty="0" smtClean="0">
                <a:solidFill>
                  <a:srgbClr val="FFFFFF"/>
                </a:solidFill>
              </a:rPr>
              <a:t>Hold eye open and rinse slowly and gently with water for 15-20 minutes.  Remove contact lenses, if present, after the first 5 minutes, then continue rinsing eyes.</a:t>
            </a:r>
          </a:p>
          <a:p>
            <a:pPr lvl="1" eaLnBrk="1" hangingPunct="1">
              <a:spcBef>
                <a:spcPct val="0"/>
              </a:spcBef>
              <a:buClr>
                <a:srgbClr val="FFF287"/>
              </a:buClr>
              <a:defRPr/>
            </a:pPr>
            <a:endParaRPr lang="en-US" altLang="en-US" dirty="0" smtClean="0">
              <a:solidFill>
                <a:srgbClr val="FFFFFF"/>
              </a:solidFill>
            </a:endParaRPr>
          </a:p>
          <a:p>
            <a:pPr lvl="1" eaLnBrk="1" hangingPunct="1">
              <a:spcBef>
                <a:spcPct val="0"/>
              </a:spcBef>
              <a:buClr>
                <a:srgbClr val="FFF287"/>
              </a:buClr>
              <a:defRPr/>
            </a:pPr>
            <a:r>
              <a:rPr lang="en-US" altLang="en-US" dirty="0" smtClean="0">
                <a:solidFill>
                  <a:srgbClr val="FFFFFF"/>
                </a:solidFill>
              </a:rPr>
              <a:t>Call a poison control center or doctor for further treatment advice.  </a:t>
            </a:r>
            <a:r>
              <a:rPr lang="en-US" altLang="en-US" dirty="0" smtClean="0">
                <a:solidFill>
                  <a:schemeClr val="tx2">
                    <a:lumMod val="10000"/>
                  </a:schemeClr>
                </a:solidFill>
              </a:rPr>
              <a:t>1-800-222-1222</a:t>
            </a:r>
          </a:p>
          <a:p>
            <a:pPr marL="252413" indent="-252413" eaLnBrk="1" hangingPunct="1">
              <a:spcBef>
                <a:spcPct val="0"/>
              </a:spcBef>
              <a:buClr>
                <a:srgbClr val="FFF287"/>
              </a:buClr>
              <a:buFont typeface="Times New Roman" pitchFamily="18" charset="0"/>
              <a:buNone/>
              <a:defRPr/>
            </a:pPr>
            <a:endParaRPr lang="en-US" altLang="en-US" dirty="0" smtClean="0">
              <a:solidFill>
                <a:srgbClr val="FFFFFF"/>
              </a:solidFill>
            </a:endParaRPr>
          </a:p>
        </p:txBody>
      </p:sp>
      <p:sp>
        <p:nvSpPr>
          <p:cNvPr id="23554" name="Rectangle 2"/>
          <p:cNvSpPr>
            <a:spLocks noGrp="1" noChangeArrowheads="1"/>
          </p:cNvSpPr>
          <p:nvPr>
            <p:ph type="title"/>
          </p:nvPr>
        </p:nvSpPr>
        <p:spPr>
          <a:xfrm>
            <a:off x="41592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Sodium Cyanide</a:t>
            </a:r>
          </a:p>
        </p:txBody>
      </p:sp>
      <p:sp>
        <p:nvSpPr>
          <p:cNvPr id="28676" name="Freeform 3"/>
          <p:cNvSpPr>
            <a:spLocks/>
          </p:cNvSpPr>
          <p:nvPr/>
        </p:nvSpPr>
        <p:spPr bwMode="auto">
          <a:xfrm>
            <a:off x="27622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2867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8" name="Rectangle 5"/>
          <p:cNvSpPr>
            <a:spLocks noChangeArrowheads="1"/>
          </p:cNvSpPr>
          <p:nvPr/>
        </p:nvSpPr>
        <p:spPr bwMode="auto">
          <a:xfrm>
            <a:off x="446088" y="1538288"/>
            <a:ext cx="1382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First Aid</a:t>
            </a:r>
          </a:p>
        </p:txBody>
      </p:sp>
      <p:sp>
        <p:nvSpPr>
          <p:cNvPr id="28679" name="Rectangle 7"/>
          <p:cNvSpPr>
            <a:spLocks noChangeArrowheads="1"/>
          </p:cNvSpPr>
          <p:nvPr/>
        </p:nvSpPr>
        <p:spPr bwMode="auto">
          <a:xfrm>
            <a:off x="1027113" y="2335213"/>
            <a:ext cx="6346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a:solidFill>
                  <a:srgbClr val="FF0000"/>
                </a:solidFill>
              </a:rPr>
              <a:t>PROMPT TREATMENT IMPORTANT</a:t>
            </a:r>
          </a:p>
        </p:txBody>
      </p:sp>
    </p:spTree>
    <p:extLst>
      <p:ext uri="{BB962C8B-B14F-4D97-AF65-F5344CB8AC3E}">
        <p14:creationId xmlns:p14="http://schemas.microsoft.com/office/powerpoint/2010/main" val="368608949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idx="1"/>
          </p:nvPr>
        </p:nvSpPr>
        <p:spPr>
          <a:xfrm>
            <a:off x="825500" y="3286125"/>
            <a:ext cx="7894638" cy="2886075"/>
          </a:xfrm>
        </p:spPr>
        <p:txBody>
          <a:bodyPr lIns="0" tIns="0" rIns="0" bIns="0"/>
          <a:lstStyle/>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Do </a:t>
            </a:r>
            <a:r>
              <a:rPr lang="en-US" altLang="en-US" dirty="0" smtClean="0">
                <a:solidFill>
                  <a:srgbClr val="FFFF00"/>
                </a:solidFill>
              </a:rPr>
              <a:t>not</a:t>
            </a:r>
            <a:r>
              <a:rPr lang="en-US" altLang="en-US" dirty="0" smtClean="0">
                <a:solidFill>
                  <a:srgbClr val="FFFFFF"/>
                </a:solidFill>
              </a:rPr>
              <a:t>:</a:t>
            </a:r>
          </a:p>
          <a:p>
            <a:pPr marL="506413" lvl="1" indent="-139700" eaLnBrk="1" hangingPunct="1">
              <a:spcBef>
                <a:spcPct val="0"/>
              </a:spcBef>
              <a:buClr>
                <a:srgbClr val="FFF287"/>
              </a:buClr>
              <a:buFontTx/>
              <a:buNone/>
            </a:pPr>
            <a:r>
              <a:rPr lang="en-US" altLang="en-US" dirty="0" smtClean="0">
                <a:solidFill>
                  <a:srgbClr val="FFFFFF"/>
                </a:solidFill>
              </a:rPr>
              <a:t>Give alcohol</a:t>
            </a:r>
          </a:p>
          <a:p>
            <a:pPr marL="506413" lvl="1" indent="-139700" eaLnBrk="1" hangingPunct="1">
              <a:spcBef>
                <a:spcPct val="0"/>
              </a:spcBef>
              <a:buClr>
                <a:srgbClr val="FFF287"/>
              </a:buClr>
              <a:buFontTx/>
              <a:buNone/>
            </a:pPr>
            <a:endParaRPr lang="en-US" altLang="en-US" dirty="0" smtClean="0">
              <a:solidFill>
                <a:srgbClr val="FFFFFF"/>
              </a:solidFill>
            </a:endParaRPr>
          </a:p>
          <a:p>
            <a:pPr marL="506413" lvl="1" indent="-139700" eaLnBrk="1" hangingPunct="1">
              <a:spcBef>
                <a:spcPct val="0"/>
              </a:spcBef>
              <a:buClr>
                <a:srgbClr val="FFF287"/>
              </a:buClr>
              <a:buFontTx/>
              <a:buNone/>
            </a:pPr>
            <a:r>
              <a:rPr lang="en-US" altLang="en-US" dirty="0" smtClean="0">
                <a:solidFill>
                  <a:srgbClr val="FFFFFF"/>
                </a:solidFill>
              </a:rPr>
              <a:t>Use snow on face</a:t>
            </a:r>
          </a:p>
          <a:p>
            <a:pPr marL="506413" lvl="1" indent="-139700" eaLnBrk="1" hangingPunct="1">
              <a:spcBef>
                <a:spcPct val="0"/>
              </a:spcBef>
              <a:buClr>
                <a:srgbClr val="FFF287"/>
              </a:buClr>
              <a:buFontTx/>
              <a:buNone/>
            </a:pPr>
            <a:endParaRPr lang="en-US" altLang="en-US" dirty="0" smtClean="0">
              <a:solidFill>
                <a:srgbClr val="FFFFFF"/>
              </a:solidFill>
            </a:endParaRPr>
          </a:p>
          <a:p>
            <a:pPr marL="506413" lvl="1" indent="-139700" eaLnBrk="1" hangingPunct="1">
              <a:spcBef>
                <a:spcPct val="0"/>
              </a:spcBef>
              <a:buClr>
                <a:srgbClr val="FFF287"/>
              </a:buClr>
              <a:buFontTx/>
              <a:buNone/>
            </a:pPr>
            <a:r>
              <a:rPr lang="en-US" altLang="en-US" dirty="0" smtClean="0">
                <a:solidFill>
                  <a:srgbClr val="FFFFFF"/>
                </a:solidFill>
              </a:rPr>
              <a:t>Use eye wash unless prescribed by physician</a:t>
            </a:r>
          </a:p>
        </p:txBody>
      </p:sp>
      <p:sp>
        <p:nvSpPr>
          <p:cNvPr id="24578" name="Rectangle 2"/>
          <p:cNvSpPr>
            <a:spLocks noGrp="1" noChangeArrowheads="1"/>
          </p:cNvSpPr>
          <p:nvPr>
            <p:ph type="title"/>
          </p:nvPr>
        </p:nvSpPr>
        <p:spPr>
          <a:xfrm>
            <a:off x="41592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Sodium Cyanide</a:t>
            </a:r>
          </a:p>
        </p:txBody>
      </p:sp>
      <p:sp>
        <p:nvSpPr>
          <p:cNvPr id="29700" name="Freeform 3"/>
          <p:cNvSpPr>
            <a:spLocks/>
          </p:cNvSpPr>
          <p:nvPr/>
        </p:nvSpPr>
        <p:spPr bwMode="auto">
          <a:xfrm>
            <a:off x="27622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2970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02" name="Rectangle 5"/>
          <p:cNvSpPr>
            <a:spLocks noChangeArrowheads="1"/>
          </p:cNvSpPr>
          <p:nvPr/>
        </p:nvSpPr>
        <p:spPr bwMode="auto">
          <a:xfrm>
            <a:off x="446088" y="1538288"/>
            <a:ext cx="1382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First Aid</a:t>
            </a:r>
          </a:p>
        </p:txBody>
      </p:sp>
      <p:sp>
        <p:nvSpPr>
          <p:cNvPr id="29703" name="Rectangle 7"/>
          <p:cNvSpPr>
            <a:spLocks noChangeArrowheads="1"/>
          </p:cNvSpPr>
          <p:nvPr/>
        </p:nvSpPr>
        <p:spPr bwMode="auto">
          <a:xfrm>
            <a:off x="1027113" y="2335213"/>
            <a:ext cx="6346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a:solidFill>
                  <a:srgbClr val="FF0000"/>
                </a:solidFill>
              </a:rPr>
              <a:t>PROMPT TREATMENT IMPORTANT</a:t>
            </a:r>
          </a:p>
        </p:txBody>
      </p:sp>
    </p:spTree>
    <p:extLst>
      <p:ext uri="{BB962C8B-B14F-4D97-AF65-F5344CB8AC3E}">
        <p14:creationId xmlns:p14="http://schemas.microsoft.com/office/powerpoint/2010/main" val="7512736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idx="1"/>
          </p:nvPr>
        </p:nvSpPr>
        <p:spPr>
          <a:xfrm>
            <a:off x="825500" y="2057400"/>
            <a:ext cx="7894638" cy="4078288"/>
          </a:xfrm>
        </p:spPr>
        <p:txBody>
          <a:bodyPr lIns="0" tIns="0" rIns="0" bIns="0"/>
          <a:lstStyle/>
          <a:p>
            <a:pPr marL="252413" indent="-252413" eaLnBrk="1" hangingPunct="1">
              <a:spcBef>
                <a:spcPct val="0"/>
              </a:spcBef>
              <a:buClr>
                <a:srgbClr val="FFF287"/>
              </a:buClr>
              <a:buFont typeface="Times New Roman" pitchFamily="18" charset="0"/>
              <a:buNone/>
            </a:pPr>
            <a:r>
              <a:rPr lang="en-US" altLang="en-US" smtClean="0">
                <a:solidFill>
                  <a:srgbClr val="FFFFFF"/>
                </a:solidFill>
              </a:rPr>
              <a:t>Do Store in a locked, marked box</a:t>
            </a:r>
          </a:p>
          <a:p>
            <a:pPr marL="252413" indent="-252413" eaLnBrk="1" hangingPunct="1">
              <a:spcBef>
                <a:spcPct val="0"/>
              </a:spcBef>
              <a:buClr>
                <a:srgbClr val="FFF287"/>
              </a:buClr>
              <a:buFont typeface="Times New Roman" pitchFamily="18" charset="0"/>
              <a:buNone/>
            </a:pPr>
            <a:endParaRPr lang="en-US" altLang="en-US"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smtClean="0">
                <a:solidFill>
                  <a:srgbClr val="FFFFFF"/>
                </a:solidFill>
              </a:rPr>
              <a:t>Do not store with human food or livestock feed</a:t>
            </a:r>
          </a:p>
          <a:p>
            <a:pPr marL="252413" indent="-252413" eaLnBrk="1" hangingPunct="1">
              <a:spcBef>
                <a:spcPct val="0"/>
              </a:spcBef>
              <a:buClr>
                <a:srgbClr val="FFF287"/>
              </a:buClr>
              <a:buFont typeface="Times New Roman" pitchFamily="18" charset="0"/>
              <a:buNone/>
            </a:pPr>
            <a:endParaRPr lang="en-US" altLang="en-US"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smtClean="0">
                <a:solidFill>
                  <a:srgbClr val="FFFFFF"/>
                </a:solidFill>
              </a:rPr>
              <a:t>Capsules are very susceptible to heat damage</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Store at room temperature or where the temperature stays fairly constant</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Capsules deteriorate faster with wide temperature fluctuations</a:t>
            </a:r>
          </a:p>
        </p:txBody>
      </p:sp>
      <p:sp>
        <p:nvSpPr>
          <p:cNvPr id="26626" name="Rectangle 2"/>
          <p:cNvSpPr>
            <a:spLocks noGrp="1" noChangeArrowheads="1"/>
          </p:cNvSpPr>
          <p:nvPr>
            <p:ph type="title"/>
          </p:nvPr>
        </p:nvSpPr>
        <p:spPr>
          <a:xfrm>
            <a:off x="414338" y="452438"/>
            <a:ext cx="8232775" cy="601662"/>
          </a:xfrm>
        </p:spPr>
        <p:txBody>
          <a:bodyPr lIns="0" tIns="0" rIns="0" bIns="0" anchor="t">
            <a:normAutofit fontScale="90000"/>
          </a:bodyPr>
          <a:lstStyle/>
          <a:p>
            <a:pPr eaLnBrk="1" fontAlgn="auto" hangingPunct="1">
              <a:spcAft>
                <a:spcPts val="0"/>
              </a:spcAft>
              <a:defRPr/>
            </a:pPr>
            <a:r>
              <a:rPr b="1" smtClean="0">
                <a:solidFill>
                  <a:srgbClr val="FFFFFF"/>
                </a:solidFill>
              </a:rPr>
              <a:t>Handling and Storage</a:t>
            </a:r>
          </a:p>
        </p:txBody>
      </p:sp>
      <p:sp>
        <p:nvSpPr>
          <p:cNvPr id="30724" name="Freeform 3"/>
          <p:cNvSpPr>
            <a:spLocks/>
          </p:cNvSpPr>
          <p:nvPr/>
        </p:nvSpPr>
        <p:spPr bwMode="auto">
          <a:xfrm>
            <a:off x="276225"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3072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6" name="Rectangle 5"/>
          <p:cNvSpPr>
            <a:spLocks noChangeArrowheads="1"/>
          </p:cNvSpPr>
          <p:nvPr/>
        </p:nvSpPr>
        <p:spPr bwMode="auto">
          <a:xfrm>
            <a:off x="444500" y="1538288"/>
            <a:ext cx="15732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Capsules</a:t>
            </a:r>
          </a:p>
        </p:txBody>
      </p:sp>
    </p:spTree>
    <p:extLst>
      <p:ext uri="{BB962C8B-B14F-4D97-AF65-F5344CB8AC3E}">
        <p14:creationId xmlns:p14="http://schemas.microsoft.com/office/powerpoint/2010/main" val="22679931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idx="1"/>
          </p:nvPr>
        </p:nvSpPr>
        <p:spPr>
          <a:xfrm>
            <a:off x="1004888" y="2362200"/>
            <a:ext cx="7893050" cy="3270250"/>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2800" dirty="0" smtClean="0">
                <a:solidFill>
                  <a:srgbClr val="FFFFFF"/>
                </a:solidFill>
              </a:rPr>
              <a:t>Principle predator of sheep and increasingly on calves</a:t>
            </a:r>
          </a:p>
          <a:p>
            <a:pPr marL="252413" indent="-252413" eaLnBrk="1" fontAlgn="auto" hangingPunct="1">
              <a:spcBef>
                <a:spcPct val="0"/>
              </a:spcBef>
              <a:spcAft>
                <a:spcPts val="0"/>
              </a:spcAft>
              <a:buClr>
                <a:srgbClr val="FFF287"/>
              </a:buClr>
              <a:buFont typeface="Times New Roman" pitchFamily="18" charset="0"/>
              <a:buNone/>
              <a:defRPr/>
            </a:pPr>
            <a:endParaRPr lang="en-US" sz="28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2800" dirty="0" smtClean="0">
                <a:solidFill>
                  <a:srgbClr val="FFFFFF"/>
                </a:solidFill>
              </a:rPr>
              <a:t>Population increases most when large % of both sexes are more than seven years old</a:t>
            </a:r>
          </a:p>
          <a:p>
            <a:pPr marL="252413" indent="-252413" eaLnBrk="1" fontAlgn="auto" hangingPunct="1">
              <a:spcBef>
                <a:spcPct val="0"/>
              </a:spcBef>
              <a:spcAft>
                <a:spcPts val="0"/>
              </a:spcAft>
              <a:buClr>
                <a:srgbClr val="FFF287"/>
              </a:buClr>
              <a:buFont typeface="Times New Roman" pitchFamily="18" charset="0"/>
              <a:buNone/>
              <a:defRPr/>
            </a:pPr>
            <a:endParaRPr lang="en-US" sz="28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2800" dirty="0" smtClean="0">
                <a:solidFill>
                  <a:srgbClr val="FFFFFF"/>
                </a:solidFill>
              </a:rPr>
              <a:t>Known animals of habit</a:t>
            </a:r>
          </a:p>
          <a:p>
            <a:pPr marL="506413" lvl="1" indent="-139700" eaLnBrk="1" fontAlgn="auto" hangingPunct="1">
              <a:spcBef>
                <a:spcPct val="0"/>
              </a:spcBef>
              <a:spcAft>
                <a:spcPts val="0"/>
              </a:spcAft>
              <a:buClr>
                <a:srgbClr val="FFF287"/>
              </a:buClr>
              <a:buFont typeface="Arial" pitchFamily="34" charset="0"/>
              <a:buChar char="•"/>
              <a:defRPr/>
            </a:pPr>
            <a:r>
              <a:rPr lang="en-US" dirty="0" smtClean="0">
                <a:solidFill>
                  <a:srgbClr val="FFFFFF"/>
                </a:solidFill>
              </a:rPr>
              <a:t>Set M-44s along known trails</a:t>
            </a:r>
          </a:p>
        </p:txBody>
      </p:sp>
      <p:sp>
        <p:nvSpPr>
          <p:cNvPr id="4098" name="Rectangle 2"/>
          <p:cNvSpPr>
            <a:spLocks noGrp="1" noChangeArrowheads="1"/>
          </p:cNvSpPr>
          <p:nvPr>
            <p:ph type="title"/>
          </p:nvPr>
        </p:nvSpPr>
        <p:spPr>
          <a:xfrm>
            <a:off x="423863" y="452438"/>
            <a:ext cx="8232775" cy="587375"/>
          </a:xfrm>
        </p:spPr>
        <p:txBody>
          <a:bodyPr lIns="0" tIns="0" rIns="0" bIns="0" anchor="t">
            <a:normAutofit fontScale="90000"/>
          </a:bodyPr>
          <a:lstStyle/>
          <a:p>
            <a:pPr eaLnBrk="1" fontAlgn="auto" hangingPunct="1">
              <a:spcAft>
                <a:spcPts val="0"/>
              </a:spcAft>
              <a:defRPr/>
            </a:pPr>
            <a:r>
              <a:rPr b="1" smtClean="0">
                <a:solidFill>
                  <a:srgbClr val="FFFFFF"/>
                </a:solidFill>
              </a:rPr>
              <a:t>Basic Information</a:t>
            </a:r>
          </a:p>
        </p:txBody>
      </p:sp>
      <p:sp>
        <p:nvSpPr>
          <p:cNvPr id="7172" name="Freeform 3"/>
          <p:cNvSpPr>
            <a:spLocks/>
          </p:cNvSpPr>
          <p:nvPr/>
        </p:nvSpPr>
        <p:spPr bwMode="auto">
          <a:xfrm>
            <a:off x="28575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17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28600"/>
            <a:ext cx="1601788"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3352800" y="1676400"/>
            <a:ext cx="14890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a:solidFill>
                  <a:srgbClr val="FFFF00"/>
                </a:solidFill>
              </a:rPr>
              <a:t>Coyotes</a:t>
            </a:r>
          </a:p>
        </p:txBody>
      </p:sp>
    </p:spTree>
    <p:extLst>
      <p:ext uri="{BB962C8B-B14F-4D97-AF65-F5344CB8AC3E}">
        <p14:creationId xmlns:p14="http://schemas.microsoft.com/office/powerpoint/2010/main" val="333767342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idx="1"/>
          </p:nvPr>
        </p:nvSpPr>
        <p:spPr>
          <a:xfrm>
            <a:off x="825500" y="2209800"/>
            <a:ext cx="7894638" cy="3500438"/>
          </a:xfrm>
        </p:spPr>
        <p:txBody>
          <a:bodyPr lIns="0" tIns="0" rIns="0" bIns="0"/>
          <a:lstStyle/>
          <a:p>
            <a:pPr marL="252413" indent="-252413" eaLnBrk="1" hangingPunct="1">
              <a:spcBef>
                <a:spcPct val="0"/>
              </a:spcBef>
              <a:buClr>
                <a:srgbClr val="FFF287"/>
              </a:buClr>
              <a:buFont typeface="Times New Roman" pitchFamily="18" charset="0"/>
              <a:buNone/>
            </a:pPr>
            <a:r>
              <a:rPr lang="en-US" altLang="en-US" smtClean="0">
                <a:solidFill>
                  <a:srgbClr val="FFFFFF"/>
                </a:solidFill>
              </a:rPr>
              <a:t>Store capsules in an airtight container with moisture absorbing desiccant</a:t>
            </a:r>
          </a:p>
          <a:p>
            <a:pPr marL="252413" indent="-252413" eaLnBrk="1" hangingPunct="1">
              <a:spcBef>
                <a:spcPct val="0"/>
              </a:spcBef>
              <a:buClr>
                <a:srgbClr val="FFF287"/>
              </a:buClr>
              <a:buFont typeface="Times New Roman" pitchFamily="18" charset="0"/>
              <a:buNone/>
            </a:pPr>
            <a:endParaRPr lang="en-US" altLang="en-US"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smtClean="0">
                <a:solidFill>
                  <a:srgbClr val="FFFFFF"/>
                </a:solidFill>
              </a:rPr>
              <a:t>Capsules sealed with petroleum hydrocarbon wax</a:t>
            </a:r>
          </a:p>
          <a:p>
            <a:pPr marL="252413" indent="-252413" eaLnBrk="1" hangingPunct="1">
              <a:spcBef>
                <a:spcPct val="0"/>
              </a:spcBef>
              <a:buClr>
                <a:srgbClr val="FFF287"/>
              </a:buClr>
              <a:buFont typeface="Times New Roman" pitchFamily="18" charset="0"/>
              <a:buNone/>
            </a:pPr>
            <a:endParaRPr lang="en-US" altLang="en-US"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smtClean="0">
                <a:solidFill>
                  <a:srgbClr val="FFFFFF"/>
                </a:solidFill>
              </a:rPr>
              <a:t>Keep capsules out of sunlight and away from heat</a:t>
            </a:r>
          </a:p>
        </p:txBody>
      </p:sp>
      <p:sp>
        <p:nvSpPr>
          <p:cNvPr id="27650" name="Rectangle 2"/>
          <p:cNvSpPr>
            <a:spLocks noGrp="1" noChangeArrowheads="1"/>
          </p:cNvSpPr>
          <p:nvPr>
            <p:ph type="title"/>
          </p:nvPr>
        </p:nvSpPr>
        <p:spPr>
          <a:xfrm>
            <a:off x="41433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Handling and Storage</a:t>
            </a:r>
          </a:p>
        </p:txBody>
      </p:sp>
      <p:sp>
        <p:nvSpPr>
          <p:cNvPr id="31748" name="Freeform 3"/>
          <p:cNvSpPr>
            <a:spLocks/>
          </p:cNvSpPr>
          <p:nvPr/>
        </p:nvSpPr>
        <p:spPr bwMode="auto">
          <a:xfrm>
            <a:off x="274638"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3174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50" name="Rectangle 5"/>
          <p:cNvSpPr>
            <a:spLocks noChangeArrowheads="1"/>
          </p:cNvSpPr>
          <p:nvPr/>
        </p:nvSpPr>
        <p:spPr bwMode="auto">
          <a:xfrm>
            <a:off x="444500" y="1538288"/>
            <a:ext cx="15732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Capsules</a:t>
            </a:r>
          </a:p>
        </p:txBody>
      </p:sp>
    </p:spTree>
    <p:extLst>
      <p:ext uri="{BB962C8B-B14F-4D97-AF65-F5344CB8AC3E}">
        <p14:creationId xmlns:p14="http://schemas.microsoft.com/office/powerpoint/2010/main" val="298140043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idx="1"/>
          </p:nvPr>
        </p:nvSpPr>
        <p:spPr>
          <a:xfrm>
            <a:off x="825500" y="2362200"/>
            <a:ext cx="7894638" cy="3348038"/>
          </a:xfrm>
        </p:spPr>
        <p:txBody>
          <a:bodyPr lIns="0" tIns="0" rIns="0" bIns="0"/>
          <a:lstStyle/>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Take only enough capsules that you will need that day</a:t>
            </a:r>
          </a:p>
          <a:p>
            <a:pPr marL="252413" indent="-252413" eaLnBrk="1" hangingPunct="1">
              <a:spcBef>
                <a:spcPct val="0"/>
              </a:spcBef>
              <a:buClr>
                <a:srgbClr val="FFF287"/>
              </a:buClr>
              <a:buFont typeface="Times New Roman" pitchFamily="18" charset="0"/>
              <a:buNone/>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Do not keep capsules in the glove box, floor board or where extreme temperatures occur</a:t>
            </a:r>
          </a:p>
          <a:p>
            <a:pPr marL="252413" indent="-252413" eaLnBrk="1" hangingPunct="1">
              <a:spcBef>
                <a:spcPct val="0"/>
              </a:spcBef>
              <a:buClr>
                <a:srgbClr val="FFF287"/>
              </a:buClr>
              <a:buFont typeface="Times New Roman" pitchFamily="18" charset="0"/>
              <a:buNone/>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The label on each capsule </a:t>
            </a:r>
            <a:r>
              <a:rPr lang="en-US" altLang="en-US" dirty="0" smtClean="0">
                <a:solidFill>
                  <a:srgbClr val="FFFF00"/>
                </a:solidFill>
              </a:rPr>
              <a:t>MUST REMAIN</a:t>
            </a:r>
            <a:r>
              <a:rPr lang="en-US" altLang="en-US" dirty="0" smtClean="0">
                <a:solidFill>
                  <a:srgbClr val="FFFFFF"/>
                </a:solidFill>
              </a:rPr>
              <a:t> on the capsule</a:t>
            </a:r>
          </a:p>
        </p:txBody>
      </p:sp>
      <p:sp>
        <p:nvSpPr>
          <p:cNvPr id="28674" name="Rectangle 2"/>
          <p:cNvSpPr>
            <a:spLocks noGrp="1" noChangeArrowheads="1"/>
          </p:cNvSpPr>
          <p:nvPr>
            <p:ph type="title"/>
          </p:nvPr>
        </p:nvSpPr>
        <p:spPr>
          <a:xfrm>
            <a:off x="412750" y="452438"/>
            <a:ext cx="8232775" cy="601662"/>
          </a:xfrm>
        </p:spPr>
        <p:txBody>
          <a:bodyPr lIns="0" tIns="0" rIns="0" bIns="0" anchor="t">
            <a:normAutofit fontScale="90000"/>
          </a:bodyPr>
          <a:lstStyle/>
          <a:p>
            <a:pPr eaLnBrk="1" fontAlgn="auto" hangingPunct="1">
              <a:spcAft>
                <a:spcPts val="0"/>
              </a:spcAft>
              <a:defRPr/>
            </a:pPr>
            <a:r>
              <a:rPr b="1" smtClean="0">
                <a:solidFill>
                  <a:srgbClr val="FFFFFF"/>
                </a:solidFill>
              </a:rPr>
              <a:t>Handling and Storage</a:t>
            </a:r>
          </a:p>
        </p:txBody>
      </p:sp>
      <p:sp>
        <p:nvSpPr>
          <p:cNvPr id="32772" name="Freeform 3"/>
          <p:cNvSpPr>
            <a:spLocks/>
          </p:cNvSpPr>
          <p:nvPr/>
        </p:nvSpPr>
        <p:spPr bwMode="auto">
          <a:xfrm>
            <a:off x="274638"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3277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4" name="Rectangle 5"/>
          <p:cNvSpPr>
            <a:spLocks noChangeArrowheads="1"/>
          </p:cNvSpPr>
          <p:nvPr/>
        </p:nvSpPr>
        <p:spPr bwMode="auto">
          <a:xfrm>
            <a:off x="442913" y="1538288"/>
            <a:ext cx="15732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Capsules</a:t>
            </a:r>
          </a:p>
        </p:txBody>
      </p:sp>
    </p:spTree>
    <p:extLst>
      <p:ext uri="{BB962C8B-B14F-4D97-AF65-F5344CB8AC3E}">
        <p14:creationId xmlns:p14="http://schemas.microsoft.com/office/powerpoint/2010/main" val="18189835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idx="1"/>
          </p:nvPr>
        </p:nvSpPr>
        <p:spPr>
          <a:xfrm>
            <a:off x="762000" y="2133600"/>
            <a:ext cx="7894638" cy="1306513"/>
          </a:xfrm>
        </p:spPr>
        <p:txBody>
          <a:bodyPr lIns="0" tIns="0" rIns="0" bIns="0"/>
          <a:lstStyle/>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New capsules, or capsules that have been in storage should be inspected for the following prior to using:</a:t>
            </a:r>
          </a:p>
        </p:txBody>
      </p:sp>
      <p:sp>
        <p:nvSpPr>
          <p:cNvPr id="29698" name="Rectangle 2"/>
          <p:cNvSpPr>
            <a:spLocks noGrp="1" noChangeArrowheads="1"/>
          </p:cNvSpPr>
          <p:nvPr>
            <p:ph type="title"/>
          </p:nvPr>
        </p:nvSpPr>
        <p:spPr>
          <a:xfrm>
            <a:off x="41275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Handling and Storage</a:t>
            </a:r>
          </a:p>
        </p:txBody>
      </p:sp>
      <p:sp>
        <p:nvSpPr>
          <p:cNvPr id="33796" name="Freeform 3"/>
          <p:cNvSpPr>
            <a:spLocks/>
          </p:cNvSpPr>
          <p:nvPr/>
        </p:nvSpPr>
        <p:spPr bwMode="auto">
          <a:xfrm>
            <a:off x="27305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3379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8" name="Rectangle 5"/>
          <p:cNvSpPr>
            <a:spLocks noChangeArrowheads="1"/>
          </p:cNvSpPr>
          <p:nvPr/>
        </p:nvSpPr>
        <p:spPr bwMode="auto">
          <a:xfrm>
            <a:off x="441325" y="1538288"/>
            <a:ext cx="15732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a:solidFill>
                  <a:srgbClr val="FFFF00"/>
                </a:solidFill>
              </a:rPr>
              <a:t>Capsules</a:t>
            </a:r>
          </a:p>
        </p:txBody>
      </p:sp>
      <p:sp>
        <p:nvSpPr>
          <p:cNvPr id="33799" name="TextBox 6"/>
          <p:cNvSpPr txBox="1">
            <a:spLocks noChangeArrowheads="1"/>
          </p:cNvSpPr>
          <p:nvPr/>
        </p:nvSpPr>
        <p:spPr bwMode="auto">
          <a:xfrm>
            <a:off x="533400" y="3124200"/>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2413" indent="-2524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FFF287"/>
              </a:buClr>
            </a:pPr>
            <a:r>
              <a:rPr lang="en-US" altLang="en-US" sz="3200" dirty="0">
                <a:solidFill>
                  <a:srgbClr val="FFFFFF"/>
                </a:solidFill>
              </a:rPr>
              <a:t>Caking:</a:t>
            </a:r>
          </a:p>
        </p:txBody>
      </p:sp>
      <p:sp>
        <p:nvSpPr>
          <p:cNvPr id="33800" name="Rectangle 7"/>
          <p:cNvSpPr>
            <a:spLocks noChangeArrowheads="1"/>
          </p:cNvSpPr>
          <p:nvPr/>
        </p:nvSpPr>
        <p:spPr bwMode="auto">
          <a:xfrm>
            <a:off x="1752600" y="3581400"/>
            <a:ext cx="63246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51000"/>
              </a:lnSpc>
            </a:pPr>
            <a:r>
              <a:rPr lang="en-US" altLang="en-US" dirty="0">
                <a:solidFill>
                  <a:srgbClr val="FFFFFF"/>
                </a:solidFill>
              </a:rPr>
              <a:t>Tip capsules back and forth</a:t>
            </a:r>
          </a:p>
          <a:p>
            <a:pPr>
              <a:lnSpc>
                <a:spcPct val="151000"/>
              </a:lnSpc>
            </a:pPr>
            <a:r>
              <a:rPr lang="en-US" altLang="en-US" dirty="0">
                <a:solidFill>
                  <a:srgbClr val="FFFFFF"/>
                </a:solidFill>
              </a:rPr>
              <a:t>Contents should be free flowing</a:t>
            </a:r>
          </a:p>
          <a:p>
            <a:pPr>
              <a:lnSpc>
                <a:spcPct val="151000"/>
              </a:lnSpc>
            </a:pPr>
            <a:r>
              <a:rPr lang="en-US" altLang="en-US" dirty="0">
                <a:solidFill>
                  <a:srgbClr val="FFFFFF"/>
                </a:solidFill>
              </a:rPr>
              <a:t>Sticking or clumping - contents is caking</a:t>
            </a:r>
          </a:p>
        </p:txBody>
      </p:sp>
      <p:sp>
        <p:nvSpPr>
          <p:cNvPr id="33801" name="Rectangle 8"/>
          <p:cNvSpPr>
            <a:spLocks noChangeArrowheads="1"/>
          </p:cNvSpPr>
          <p:nvPr/>
        </p:nvSpPr>
        <p:spPr bwMode="auto">
          <a:xfrm>
            <a:off x="1752600" y="5257800"/>
            <a:ext cx="27320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51000"/>
              </a:lnSpc>
            </a:pPr>
            <a:r>
              <a:rPr lang="en-US" altLang="en-US" dirty="0">
                <a:solidFill>
                  <a:srgbClr val="FFFFFF"/>
                </a:solidFill>
              </a:rPr>
              <a:t>Test fire if necessary</a:t>
            </a:r>
          </a:p>
        </p:txBody>
      </p:sp>
    </p:spTree>
    <p:extLst>
      <p:ext uri="{BB962C8B-B14F-4D97-AF65-F5344CB8AC3E}">
        <p14:creationId xmlns:p14="http://schemas.microsoft.com/office/powerpoint/2010/main" val="28367356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Grp="1" noChangeArrowheads="1"/>
          </p:cNvSpPr>
          <p:nvPr>
            <p:ph idx="1"/>
          </p:nvPr>
        </p:nvSpPr>
        <p:spPr>
          <a:xfrm>
            <a:off x="533400" y="2590800"/>
            <a:ext cx="7894638" cy="496888"/>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Overfull:</a:t>
            </a:r>
          </a:p>
        </p:txBody>
      </p:sp>
      <p:sp>
        <p:nvSpPr>
          <p:cNvPr id="31746" name="Rectangle 2"/>
          <p:cNvSpPr>
            <a:spLocks noGrp="1" noChangeArrowheads="1"/>
          </p:cNvSpPr>
          <p:nvPr>
            <p:ph type="title"/>
          </p:nvPr>
        </p:nvSpPr>
        <p:spPr>
          <a:xfrm>
            <a:off x="41116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Handling and Storage</a:t>
            </a:r>
          </a:p>
        </p:txBody>
      </p:sp>
      <p:sp>
        <p:nvSpPr>
          <p:cNvPr id="34820" name="Rectangle 7"/>
          <p:cNvSpPr>
            <a:spLocks noGrp="1" noChangeArrowheads="1"/>
          </p:cNvSpPr>
          <p:nvPr>
            <p:ph type="body" idx="4294967295"/>
          </p:nvPr>
        </p:nvSpPr>
        <p:spPr>
          <a:xfrm>
            <a:off x="1846263" y="3048000"/>
            <a:ext cx="7297737" cy="2590800"/>
          </a:xfrm>
          <a:noFill/>
        </p:spPr>
        <p:txBody>
          <a:bodyPr lIns="0" tIns="0" rIns="0" bIns="0"/>
          <a:lstStyle/>
          <a:p>
            <a:pPr marL="0" indent="0">
              <a:lnSpc>
                <a:spcPct val="151000"/>
              </a:lnSpc>
              <a:spcBef>
                <a:spcPct val="0"/>
              </a:spcBef>
              <a:buFontTx/>
              <a:buNone/>
            </a:pPr>
            <a:r>
              <a:rPr lang="en-US" altLang="en-US" sz="2400" dirty="0" smtClean="0">
                <a:solidFill>
                  <a:srgbClr val="FFFFFF"/>
                </a:solidFill>
                <a:latin typeface="Times New Roman" pitchFamily="18" charset="0"/>
              </a:rPr>
              <a:t>Capsules have air space of 1/10 inch</a:t>
            </a:r>
          </a:p>
          <a:p>
            <a:pPr marL="0" indent="0">
              <a:lnSpc>
                <a:spcPct val="151000"/>
              </a:lnSpc>
              <a:spcBef>
                <a:spcPct val="0"/>
              </a:spcBef>
              <a:buFontTx/>
              <a:buNone/>
            </a:pPr>
            <a:r>
              <a:rPr lang="en-US" altLang="en-US" sz="2400" dirty="0" smtClean="0">
                <a:solidFill>
                  <a:srgbClr val="FFFFFF"/>
                </a:solidFill>
                <a:latin typeface="Times New Roman" pitchFamily="18" charset="0"/>
              </a:rPr>
              <a:t>Cyanide expands when exposed to water</a:t>
            </a:r>
          </a:p>
          <a:p>
            <a:pPr marL="0" indent="0">
              <a:lnSpc>
                <a:spcPct val="151000"/>
              </a:lnSpc>
              <a:spcBef>
                <a:spcPct val="0"/>
              </a:spcBef>
              <a:buFontTx/>
              <a:buNone/>
            </a:pPr>
            <a:r>
              <a:rPr lang="en-US" altLang="en-US" sz="2400" dirty="0" smtClean="0">
                <a:solidFill>
                  <a:srgbClr val="FFFFFF"/>
                </a:solidFill>
                <a:latin typeface="Times New Roman" pitchFamily="18" charset="0"/>
              </a:rPr>
              <a:t>Overfull capsules likely exposed to moisture</a:t>
            </a:r>
          </a:p>
          <a:p>
            <a:pPr marL="0" indent="0">
              <a:lnSpc>
                <a:spcPct val="151000"/>
              </a:lnSpc>
              <a:spcBef>
                <a:spcPct val="0"/>
              </a:spcBef>
              <a:buFontTx/>
              <a:buNone/>
            </a:pPr>
            <a:r>
              <a:rPr lang="en-US" altLang="en-US" sz="2400" dirty="0" smtClean="0">
                <a:solidFill>
                  <a:srgbClr val="FFFFFF"/>
                </a:solidFill>
                <a:latin typeface="Times New Roman" pitchFamily="18" charset="0"/>
              </a:rPr>
              <a:t>Will be partly caked</a:t>
            </a:r>
          </a:p>
        </p:txBody>
      </p:sp>
      <p:sp>
        <p:nvSpPr>
          <p:cNvPr id="34821" name="Freeform 3"/>
          <p:cNvSpPr>
            <a:spLocks/>
          </p:cNvSpPr>
          <p:nvPr/>
        </p:nvSpPr>
        <p:spPr bwMode="auto">
          <a:xfrm>
            <a:off x="27305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34822"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823" name="Rectangle 5"/>
          <p:cNvSpPr>
            <a:spLocks noChangeArrowheads="1"/>
          </p:cNvSpPr>
          <p:nvPr/>
        </p:nvSpPr>
        <p:spPr bwMode="auto">
          <a:xfrm>
            <a:off x="441325" y="1538288"/>
            <a:ext cx="15732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Capsules</a:t>
            </a:r>
          </a:p>
        </p:txBody>
      </p:sp>
    </p:spTree>
    <p:extLst>
      <p:ext uri="{BB962C8B-B14F-4D97-AF65-F5344CB8AC3E}">
        <p14:creationId xmlns:p14="http://schemas.microsoft.com/office/powerpoint/2010/main" val="30041088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Grp="1" noChangeArrowheads="1"/>
          </p:cNvSpPr>
          <p:nvPr>
            <p:ph idx="1"/>
          </p:nvPr>
        </p:nvSpPr>
        <p:spPr>
          <a:xfrm>
            <a:off x="823913" y="2616200"/>
            <a:ext cx="7894637" cy="558800"/>
          </a:xfrm>
        </p:spPr>
        <p:txBody>
          <a:bodyPr lIns="0" tIns="0" rIns="0" bIns="0">
            <a:normAutofit lnSpcReduction="10000"/>
          </a:bodyPr>
          <a:lstStyle/>
          <a:p>
            <a:pPr marL="506413" indent="-506413" eaLnBrk="1" fontAlgn="auto" hangingPunct="1">
              <a:spcBef>
                <a:spcPct val="0"/>
              </a:spcBef>
              <a:spcAft>
                <a:spcPts val="0"/>
              </a:spcAft>
              <a:buClr>
                <a:srgbClr val="FFF287"/>
              </a:buClr>
              <a:buFont typeface="Times New Roman" pitchFamily="18" charset="0"/>
              <a:buNone/>
              <a:defRPr/>
            </a:pPr>
            <a:r>
              <a:rPr lang="en-US" sz="4000" dirty="0" smtClean="0">
                <a:solidFill>
                  <a:srgbClr val="FFFFFF"/>
                </a:solidFill>
              </a:rPr>
              <a:t>Age:</a:t>
            </a:r>
          </a:p>
        </p:txBody>
      </p:sp>
      <p:sp>
        <p:nvSpPr>
          <p:cNvPr id="32770" name="Rectangle 2"/>
          <p:cNvSpPr>
            <a:spLocks noGrp="1" noChangeArrowheads="1"/>
          </p:cNvSpPr>
          <p:nvPr>
            <p:ph type="title"/>
          </p:nvPr>
        </p:nvSpPr>
        <p:spPr>
          <a:xfrm>
            <a:off x="411163" y="452438"/>
            <a:ext cx="8232775" cy="601662"/>
          </a:xfrm>
        </p:spPr>
        <p:txBody>
          <a:bodyPr lIns="0" tIns="0" rIns="0" bIns="0" anchor="t">
            <a:normAutofit fontScale="90000"/>
          </a:bodyPr>
          <a:lstStyle/>
          <a:p>
            <a:pPr eaLnBrk="1" fontAlgn="auto" hangingPunct="1">
              <a:spcAft>
                <a:spcPts val="0"/>
              </a:spcAft>
              <a:defRPr/>
            </a:pPr>
            <a:r>
              <a:rPr b="1" smtClean="0">
                <a:solidFill>
                  <a:srgbClr val="FFFFFF"/>
                </a:solidFill>
              </a:rPr>
              <a:t>Handling and Storage</a:t>
            </a:r>
          </a:p>
        </p:txBody>
      </p:sp>
      <p:sp>
        <p:nvSpPr>
          <p:cNvPr id="35844" name="Rectangle 7"/>
          <p:cNvSpPr>
            <a:spLocks noGrp="1" noChangeArrowheads="1"/>
          </p:cNvSpPr>
          <p:nvPr>
            <p:ph type="body" idx="4294967295"/>
          </p:nvPr>
        </p:nvSpPr>
        <p:spPr>
          <a:xfrm>
            <a:off x="1684338" y="3429000"/>
            <a:ext cx="7459662" cy="2919413"/>
          </a:xfrm>
          <a:noFill/>
        </p:spPr>
        <p:txBody>
          <a:bodyPr lIns="0" tIns="0" rIns="0" bIns="0"/>
          <a:lstStyle/>
          <a:p>
            <a:pPr marL="0" indent="0" eaLnBrk="1" hangingPunct="1">
              <a:lnSpc>
                <a:spcPct val="151000"/>
              </a:lnSpc>
              <a:spcBef>
                <a:spcPct val="0"/>
              </a:spcBef>
              <a:buFontTx/>
              <a:buNone/>
            </a:pPr>
            <a:r>
              <a:rPr lang="en-US" altLang="en-US" sz="2400" smtClean="0">
                <a:solidFill>
                  <a:srgbClr val="FFFFFF"/>
                </a:solidFill>
                <a:latin typeface="Times New Roman" pitchFamily="18" charset="0"/>
              </a:rPr>
              <a:t>Check the date of manufacturer on box</a:t>
            </a:r>
          </a:p>
          <a:p>
            <a:pPr marL="0" indent="0" eaLnBrk="1" hangingPunct="1">
              <a:lnSpc>
                <a:spcPct val="151000"/>
              </a:lnSpc>
              <a:spcBef>
                <a:spcPct val="0"/>
              </a:spcBef>
              <a:buFontTx/>
              <a:buNone/>
            </a:pPr>
            <a:r>
              <a:rPr lang="en-US" altLang="en-US" sz="2400" smtClean="0">
                <a:solidFill>
                  <a:srgbClr val="FFFFFF"/>
                </a:solidFill>
                <a:latin typeface="Times New Roman" pitchFamily="18" charset="0"/>
              </a:rPr>
              <a:t>Purchase what you will use in 6 months</a:t>
            </a:r>
          </a:p>
          <a:p>
            <a:pPr marL="0" indent="0" eaLnBrk="1" hangingPunct="1">
              <a:lnSpc>
                <a:spcPct val="151000"/>
              </a:lnSpc>
              <a:spcBef>
                <a:spcPct val="0"/>
              </a:spcBef>
              <a:buFontTx/>
              <a:buNone/>
            </a:pPr>
            <a:r>
              <a:rPr lang="en-US" altLang="en-US" sz="2400" smtClean="0">
                <a:solidFill>
                  <a:srgbClr val="FFFFFF"/>
                </a:solidFill>
                <a:latin typeface="Times New Roman" pitchFamily="18" charset="0"/>
              </a:rPr>
              <a:t>Older capsules are more likely to be defective</a:t>
            </a:r>
          </a:p>
        </p:txBody>
      </p:sp>
      <p:sp>
        <p:nvSpPr>
          <p:cNvPr id="35845" name="Freeform 3"/>
          <p:cNvSpPr>
            <a:spLocks/>
          </p:cNvSpPr>
          <p:nvPr/>
        </p:nvSpPr>
        <p:spPr bwMode="auto">
          <a:xfrm>
            <a:off x="27305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35846"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47" name="Rectangle 5"/>
          <p:cNvSpPr>
            <a:spLocks noChangeArrowheads="1"/>
          </p:cNvSpPr>
          <p:nvPr/>
        </p:nvSpPr>
        <p:spPr bwMode="auto">
          <a:xfrm>
            <a:off x="441325" y="1538288"/>
            <a:ext cx="15732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Capsules</a:t>
            </a:r>
          </a:p>
        </p:txBody>
      </p:sp>
    </p:spTree>
    <p:extLst>
      <p:ext uri="{BB962C8B-B14F-4D97-AF65-F5344CB8AC3E}">
        <p14:creationId xmlns:p14="http://schemas.microsoft.com/office/powerpoint/2010/main" val="26274242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idx="1"/>
          </p:nvPr>
        </p:nvSpPr>
        <p:spPr>
          <a:xfrm>
            <a:off x="822325" y="2492375"/>
            <a:ext cx="7894638" cy="496888"/>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smtClean="0">
                <a:solidFill>
                  <a:srgbClr val="FFFFFF"/>
                </a:solidFill>
              </a:rPr>
              <a:t>Flare or Swelling:</a:t>
            </a:r>
          </a:p>
        </p:txBody>
      </p:sp>
      <p:sp>
        <p:nvSpPr>
          <p:cNvPr id="33794" name="Rectangle 2"/>
          <p:cNvSpPr>
            <a:spLocks noGrp="1" noChangeArrowheads="1"/>
          </p:cNvSpPr>
          <p:nvPr>
            <p:ph type="title"/>
          </p:nvPr>
        </p:nvSpPr>
        <p:spPr>
          <a:xfrm>
            <a:off x="41116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Handling and Storage</a:t>
            </a:r>
          </a:p>
        </p:txBody>
      </p:sp>
      <p:sp>
        <p:nvSpPr>
          <p:cNvPr id="36868" name="Rectangle 7"/>
          <p:cNvSpPr>
            <a:spLocks noGrp="1" noChangeArrowheads="1"/>
          </p:cNvSpPr>
          <p:nvPr>
            <p:ph type="body" idx="4294967295"/>
          </p:nvPr>
        </p:nvSpPr>
        <p:spPr>
          <a:xfrm>
            <a:off x="1685925" y="3124200"/>
            <a:ext cx="7458075" cy="3022600"/>
          </a:xfrm>
          <a:noFill/>
        </p:spPr>
        <p:txBody>
          <a:bodyPr lIns="0" tIns="0" rIns="0" bIns="0"/>
          <a:lstStyle/>
          <a:p>
            <a:pPr marL="0" indent="0" eaLnBrk="1" hangingPunct="1">
              <a:spcBef>
                <a:spcPct val="0"/>
              </a:spcBef>
              <a:buFontTx/>
              <a:buNone/>
            </a:pPr>
            <a:r>
              <a:rPr lang="en-US" altLang="en-US" sz="2400" smtClean="0">
                <a:solidFill>
                  <a:srgbClr val="FFFFFF"/>
                </a:solidFill>
                <a:latin typeface="Times New Roman" pitchFamily="18" charset="0"/>
              </a:rPr>
              <a:t>Caused by chemical reaction between wax sealant and plastic</a:t>
            </a:r>
          </a:p>
          <a:p>
            <a:pPr marL="0" indent="0" eaLnBrk="1" hangingPunct="1">
              <a:spcBef>
                <a:spcPct val="0"/>
              </a:spcBef>
              <a:buFontTx/>
              <a:buNone/>
            </a:pPr>
            <a:endParaRPr lang="en-US" altLang="en-US" sz="2400" smtClean="0">
              <a:solidFill>
                <a:srgbClr val="FFFFFF"/>
              </a:solidFill>
              <a:latin typeface="Times New Roman" pitchFamily="18" charset="0"/>
            </a:endParaRPr>
          </a:p>
          <a:p>
            <a:pPr marL="0" indent="0" eaLnBrk="1" hangingPunct="1">
              <a:spcBef>
                <a:spcPct val="0"/>
              </a:spcBef>
              <a:buFontTx/>
              <a:buNone/>
            </a:pPr>
            <a:r>
              <a:rPr lang="en-US" altLang="en-US" sz="2400" smtClean="0">
                <a:solidFill>
                  <a:srgbClr val="FFFFFF"/>
                </a:solidFill>
                <a:latin typeface="Times New Roman" pitchFamily="18" charset="0"/>
              </a:rPr>
              <a:t>Reaction accelerated by heat</a:t>
            </a:r>
          </a:p>
          <a:p>
            <a:pPr marL="0" indent="0" eaLnBrk="1" hangingPunct="1">
              <a:spcBef>
                <a:spcPct val="0"/>
              </a:spcBef>
              <a:buFontTx/>
              <a:buNone/>
            </a:pPr>
            <a:endParaRPr lang="en-US" altLang="en-US" sz="2400" smtClean="0">
              <a:solidFill>
                <a:srgbClr val="FFFFFF"/>
              </a:solidFill>
              <a:latin typeface="Times New Roman" pitchFamily="18" charset="0"/>
            </a:endParaRPr>
          </a:p>
          <a:p>
            <a:pPr marL="0" indent="0" eaLnBrk="1" hangingPunct="1">
              <a:spcBef>
                <a:spcPct val="0"/>
              </a:spcBef>
              <a:buFontTx/>
              <a:buNone/>
            </a:pPr>
            <a:r>
              <a:rPr lang="en-US" altLang="en-US" sz="2400" smtClean="0">
                <a:solidFill>
                  <a:srgbClr val="FFFFFF"/>
                </a:solidFill>
                <a:latin typeface="Times New Roman" pitchFamily="18" charset="0"/>
              </a:rPr>
              <a:t>Capsules should slide in easily into holder, if not the capsule may be flared and defective</a:t>
            </a:r>
          </a:p>
        </p:txBody>
      </p:sp>
      <p:sp>
        <p:nvSpPr>
          <p:cNvPr id="36869" name="Freeform 3"/>
          <p:cNvSpPr>
            <a:spLocks/>
          </p:cNvSpPr>
          <p:nvPr/>
        </p:nvSpPr>
        <p:spPr bwMode="auto">
          <a:xfrm>
            <a:off x="27146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36870"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871" name="Rectangle 5"/>
          <p:cNvSpPr>
            <a:spLocks noChangeArrowheads="1"/>
          </p:cNvSpPr>
          <p:nvPr/>
        </p:nvSpPr>
        <p:spPr bwMode="auto">
          <a:xfrm>
            <a:off x="441325" y="1538288"/>
            <a:ext cx="15732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Capsules</a:t>
            </a:r>
          </a:p>
        </p:txBody>
      </p:sp>
    </p:spTree>
    <p:extLst>
      <p:ext uri="{BB962C8B-B14F-4D97-AF65-F5344CB8AC3E}">
        <p14:creationId xmlns:p14="http://schemas.microsoft.com/office/powerpoint/2010/main" val="264115034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idx="1"/>
          </p:nvPr>
        </p:nvSpPr>
        <p:spPr>
          <a:xfrm>
            <a:off x="825500" y="2325688"/>
            <a:ext cx="7894638" cy="496887"/>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smtClean="0">
                <a:solidFill>
                  <a:srgbClr val="FFFFFF"/>
                </a:solidFill>
              </a:rPr>
              <a:t>Lubrication and Cleaning:</a:t>
            </a:r>
          </a:p>
        </p:txBody>
      </p:sp>
      <p:sp>
        <p:nvSpPr>
          <p:cNvPr id="34818" name="Rectangle 2"/>
          <p:cNvSpPr>
            <a:spLocks noGrp="1" noChangeArrowheads="1"/>
          </p:cNvSpPr>
          <p:nvPr>
            <p:ph type="title"/>
          </p:nvPr>
        </p:nvSpPr>
        <p:spPr>
          <a:xfrm>
            <a:off x="411163" y="452438"/>
            <a:ext cx="8232775" cy="601662"/>
          </a:xfrm>
        </p:spPr>
        <p:txBody>
          <a:bodyPr lIns="0" tIns="0" rIns="0" bIns="0" anchor="t">
            <a:normAutofit fontScale="90000"/>
          </a:bodyPr>
          <a:lstStyle/>
          <a:p>
            <a:pPr eaLnBrk="1" fontAlgn="auto" hangingPunct="1">
              <a:spcAft>
                <a:spcPts val="0"/>
              </a:spcAft>
              <a:defRPr/>
            </a:pPr>
            <a:r>
              <a:rPr b="1" smtClean="0">
                <a:solidFill>
                  <a:srgbClr val="FFFFFF"/>
                </a:solidFill>
              </a:rPr>
              <a:t>Handling and Storage</a:t>
            </a:r>
          </a:p>
        </p:txBody>
      </p:sp>
      <p:sp>
        <p:nvSpPr>
          <p:cNvPr id="37892" name="Rectangle 7"/>
          <p:cNvSpPr>
            <a:spLocks noGrp="1" noChangeArrowheads="1"/>
          </p:cNvSpPr>
          <p:nvPr>
            <p:ph type="body" idx="4294967295"/>
          </p:nvPr>
        </p:nvSpPr>
        <p:spPr>
          <a:xfrm>
            <a:off x="1846263" y="3284538"/>
            <a:ext cx="7297737" cy="2811462"/>
          </a:xfrm>
          <a:noFill/>
        </p:spPr>
        <p:txBody>
          <a:bodyPr lIns="0" tIns="0" rIns="0" bIns="0"/>
          <a:lstStyle/>
          <a:p>
            <a:pPr marL="0" indent="0" eaLnBrk="1" hangingPunct="1">
              <a:spcBef>
                <a:spcPct val="0"/>
              </a:spcBef>
              <a:buFontTx/>
              <a:buNone/>
            </a:pPr>
            <a:r>
              <a:rPr lang="en-US" altLang="en-US" sz="2400" smtClean="0">
                <a:solidFill>
                  <a:srgbClr val="FFFFFF"/>
                </a:solidFill>
                <a:latin typeface="Times New Roman" pitchFamily="18" charset="0"/>
              </a:rPr>
              <a:t>Ejectors need to be kept cleaned &amp; lubricated</a:t>
            </a:r>
          </a:p>
          <a:p>
            <a:pPr marL="0" indent="0" eaLnBrk="1" hangingPunct="1">
              <a:spcBef>
                <a:spcPct val="0"/>
              </a:spcBef>
              <a:buFontTx/>
              <a:buNone/>
            </a:pPr>
            <a:endParaRPr lang="en-US" altLang="en-US" sz="2400" smtClean="0">
              <a:solidFill>
                <a:srgbClr val="FFFFFF"/>
              </a:solidFill>
              <a:latin typeface="Times New Roman" pitchFamily="18" charset="0"/>
            </a:endParaRPr>
          </a:p>
          <a:p>
            <a:pPr marL="0" indent="0" eaLnBrk="1" hangingPunct="1">
              <a:spcBef>
                <a:spcPct val="0"/>
              </a:spcBef>
              <a:buFontTx/>
              <a:buNone/>
            </a:pPr>
            <a:r>
              <a:rPr lang="en-US" altLang="en-US" sz="2400" smtClean="0">
                <a:solidFill>
                  <a:srgbClr val="FFFFFF"/>
                </a:solidFill>
                <a:latin typeface="Times New Roman" pitchFamily="18" charset="0"/>
              </a:rPr>
              <a:t>Suggested lubricants: silicone spray, mineral oil, food machinery lubricants.  Glycerine is not recommended</a:t>
            </a:r>
          </a:p>
        </p:txBody>
      </p:sp>
      <p:sp>
        <p:nvSpPr>
          <p:cNvPr id="37893" name="Freeform 3"/>
          <p:cNvSpPr>
            <a:spLocks/>
          </p:cNvSpPr>
          <p:nvPr/>
        </p:nvSpPr>
        <p:spPr bwMode="auto">
          <a:xfrm>
            <a:off x="27305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3789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895" name="Rectangle 5"/>
          <p:cNvSpPr>
            <a:spLocks noChangeArrowheads="1"/>
          </p:cNvSpPr>
          <p:nvPr/>
        </p:nvSpPr>
        <p:spPr bwMode="auto">
          <a:xfrm>
            <a:off x="441325" y="1538288"/>
            <a:ext cx="13636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Ejectors</a:t>
            </a:r>
          </a:p>
        </p:txBody>
      </p:sp>
    </p:spTree>
    <p:extLst>
      <p:ext uri="{BB962C8B-B14F-4D97-AF65-F5344CB8AC3E}">
        <p14:creationId xmlns:p14="http://schemas.microsoft.com/office/powerpoint/2010/main" val="252166240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idx="1"/>
          </p:nvPr>
        </p:nvSpPr>
        <p:spPr>
          <a:xfrm>
            <a:off x="822325" y="2149475"/>
            <a:ext cx="7894638" cy="496888"/>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Lubrication and Cleaning:</a:t>
            </a:r>
          </a:p>
        </p:txBody>
      </p:sp>
      <p:sp>
        <p:nvSpPr>
          <p:cNvPr id="35842" name="Rectangle 2"/>
          <p:cNvSpPr>
            <a:spLocks noGrp="1" noChangeArrowheads="1"/>
          </p:cNvSpPr>
          <p:nvPr>
            <p:ph type="title"/>
          </p:nvPr>
        </p:nvSpPr>
        <p:spPr>
          <a:xfrm>
            <a:off x="411163" y="452438"/>
            <a:ext cx="8232775" cy="601662"/>
          </a:xfrm>
        </p:spPr>
        <p:txBody>
          <a:bodyPr lIns="0" tIns="0" rIns="0" bIns="0" anchor="t">
            <a:normAutofit fontScale="90000"/>
          </a:bodyPr>
          <a:lstStyle/>
          <a:p>
            <a:pPr eaLnBrk="1" fontAlgn="auto" hangingPunct="1">
              <a:spcAft>
                <a:spcPts val="0"/>
              </a:spcAft>
              <a:defRPr/>
            </a:pPr>
            <a:r>
              <a:rPr b="1" smtClean="0">
                <a:solidFill>
                  <a:srgbClr val="FFFFFF"/>
                </a:solidFill>
              </a:rPr>
              <a:t>Handling and Storage</a:t>
            </a:r>
          </a:p>
        </p:txBody>
      </p:sp>
      <p:sp>
        <p:nvSpPr>
          <p:cNvPr id="38916" name="Rectangle 7"/>
          <p:cNvSpPr>
            <a:spLocks noGrp="1" noChangeArrowheads="1"/>
          </p:cNvSpPr>
          <p:nvPr>
            <p:ph type="body" idx="4294967295"/>
          </p:nvPr>
        </p:nvSpPr>
        <p:spPr>
          <a:xfrm>
            <a:off x="1847850" y="2819400"/>
            <a:ext cx="7296150" cy="3633788"/>
          </a:xfrm>
          <a:noFill/>
        </p:spPr>
        <p:txBody>
          <a:bodyPr lIns="0" tIns="0" rIns="0" bIns="0"/>
          <a:lstStyle/>
          <a:p>
            <a:pPr marL="0" indent="0" eaLnBrk="1" hangingPunct="1">
              <a:spcBef>
                <a:spcPct val="0"/>
              </a:spcBef>
              <a:buFontTx/>
              <a:buNone/>
            </a:pPr>
            <a:r>
              <a:rPr lang="en-US" altLang="en-US" sz="2400" smtClean="0">
                <a:solidFill>
                  <a:srgbClr val="FFFFFF"/>
                </a:solidFill>
                <a:latin typeface="Times New Roman" pitchFamily="18" charset="0"/>
              </a:rPr>
              <a:t>Cyanide is extremely corrosive</a:t>
            </a:r>
          </a:p>
          <a:p>
            <a:pPr marL="0" indent="0" eaLnBrk="1" hangingPunct="1">
              <a:spcBef>
                <a:spcPct val="0"/>
              </a:spcBef>
              <a:buFontTx/>
              <a:buNone/>
            </a:pPr>
            <a:endParaRPr lang="en-US" altLang="en-US" sz="2400" smtClean="0">
              <a:solidFill>
                <a:srgbClr val="FFFFFF"/>
              </a:solidFill>
              <a:latin typeface="Times New Roman" pitchFamily="18" charset="0"/>
            </a:endParaRPr>
          </a:p>
          <a:p>
            <a:pPr marL="0" indent="0" eaLnBrk="1" hangingPunct="1">
              <a:spcBef>
                <a:spcPct val="0"/>
              </a:spcBef>
              <a:buFontTx/>
              <a:buNone/>
            </a:pPr>
            <a:r>
              <a:rPr lang="en-US" altLang="en-US" sz="2400" smtClean="0">
                <a:solidFill>
                  <a:srgbClr val="FFFFFF"/>
                </a:solidFill>
                <a:latin typeface="Times New Roman" pitchFamily="18" charset="0"/>
              </a:rPr>
              <a:t>Once fired, any cyanide should be removed with a wire brush and lubricated</a:t>
            </a:r>
          </a:p>
          <a:p>
            <a:pPr marL="0" indent="0" eaLnBrk="1" hangingPunct="1">
              <a:spcBef>
                <a:spcPct val="0"/>
              </a:spcBef>
              <a:buFontTx/>
              <a:buNone/>
            </a:pPr>
            <a:endParaRPr lang="en-US" altLang="en-US" sz="2400" smtClean="0">
              <a:solidFill>
                <a:srgbClr val="FFFFFF"/>
              </a:solidFill>
              <a:latin typeface="Times New Roman" pitchFamily="18" charset="0"/>
            </a:endParaRPr>
          </a:p>
          <a:p>
            <a:pPr marL="0" indent="0" eaLnBrk="1" hangingPunct="1">
              <a:spcBef>
                <a:spcPct val="0"/>
              </a:spcBef>
              <a:buFontTx/>
              <a:buNone/>
            </a:pPr>
            <a:r>
              <a:rPr lang="en-US" altLang="en-US" sz="2400" smtClean="0">
                <a:solidFill>
                  <a:srgbClr val="FFFFFF"/>
                </a:solidFill>
                <a:latin typeface="Times New Roman" pitchFamily="18" charset="0"/>
              </a:rPr>
              <a:t>Current ejectors use a retaining pin to hold the spring in place.  This can be removed for further cleaning and lubricating</a:t>
            </a:r>
          </a:p>
        </p:txBody>
      </p:sp>
      <p:sp>
        <p:nvSpPr>
          <p:cNvPr id="38917" name="Freeform 3"/>
          <p:cNvSpPr>
            <a:spLocks/>
          </p:cNvSpPr>
          <p:nvPr/>
        </p:nvSpPr>
        <p:spPr bwMode="auto">
          <a:xfrm>
            <a:off x="27146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38918"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19" name="Rectangle 5"/>
          <p:cNvSpPr>
            <a:spLocks noChangeArrowheads="1"/>
          </p:cNvSpPr>
          <p:nvPr/>
        </p:nvSpPr>
        <p:spPr bwMode="auto">
          <a:xfrm>
            <a:off x="439738" y="1538288"/>
            <a:ext cx="13636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Ejectors</a:t>
            </a:r>
          </a:p>
        </p:txBody>
      </p:sp>
    </p:spTree>
    <p:extLst>
      <p:ext uri="{BB962C8B-B14F-4D97-AF65-F5344CB8AC3E}">
        <p14:creationId xmlns:p14="http://schemas.microsoft.com/office/powerpoint/2010/main" val="267341091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ChangeArrowheads="1"/>
          </p:cNvSpPr>
          <p:nvPr>
            <p:ph idx="1"/>
          </p:nvPr>
        </p:nvSpPr>
        <p:spPr>
          <a:xfrm>
            <a:off x="825500" y="2147888"/>
            <a:ext cx="7894638" cy="498475"/>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smtClean="0">
                <a:solidFill>
                  <a:srgbClr val="FFFFFF"/>
                </a:solidFill>
              </a:rPr>
              <a:t>Frequency of Servicing:</a:t>
            </a:r>
          </a:p>
        </p:txBody>
      </p:sp>
      <p:sp>
        <p:nvSpPr>
          <p:cNvPr id="36866" name="Rectangle 2"/>
          <p:cNvSpPr>
            <a:spLocks noGrp="1" noChangeArrowheads="1"/>
          </p:cNvSpPr>
          <p:nvPr>
            <p:ph type="title"/>
          </p:nvPr>
        </p:nvSpPr>
        <p:spPr>
          <a:xfrm>
            <a:off x="409575" y="452438"/>
            <a:ext cx="8232775" cy="601662"/>
          </a:xfrm>
        </p:spPr>
        <p:txBody>
          <a:bodyPr lIns="0" tIns="0" rIns="0" bIns="0" anchor="t">
            <a:normAutofit fontScale="90000"/>
          </a:bodyPr>
          <a:lstStyle/>
          <a:p>
            <a:pPr eaLnBrk="1" fontAlgn="auto" hangingPunct="1">
              <a:spcAft>
                <a:spcPts val="0"/>
              </a:spcAft>
              <a:defRPr/>
            </a:pPr>
            <a:r>
              <a:rPr b="1" smtClean="0">
                <a:solidFill>
                  <a:srgbClr val="FFFFFF"/>
                </a:solidFill>
              </a:rPr>
              <a:t>Handling and Storage</a:t>
            </a:r>
          </a:p>
        </p:txBody>
      </p:sp>
      <p:sp>
        <p:nvSpPr>
          <p:cNvPr id="39940" name="Rectangle 7"/>
          <p:cNvSpPr>
            <a:spLocks noGrp="1" noChangeArrowheads="1"/>
          </p:cNvSpPr>
          <p:nvPr>
            <p:ph type="body" idx="4294967295"/>
          </p:nvPr>
        </p:nvSpPr>
        <p:spPr>
          <a:xfrm>
            <a:off x="1847850" y="2895600"/>
            <a:ext cx="7296150" cy="2600325"/>
          </a:xfrm>
          <a:noFill/>
        </p:spPr>
        <p:txBody>
          <a:bodyPr lIns="0" tIns="0" rIns="0" bIns="0"/>
          <a:lstStyle/>
          <a:p>
            <a:pPr marL="0" indent="0" eaLnBrk="1" hangingPunct="1">
              <a:spcBef>
                <a:spcPct val="0"/>
              </a:spcBef>
              <a:buFont typeface="Wingdings 2" pitchFamily="18" charset="2"/>
              <a:buNone/>
            </a:pPr>
            <a:r>
              <a:rPr lang="en-US" altLang="en-US" sz="2400" smtClean="0">
                <a:solidFill>
                  <a:srgbClr val="FFFFFF"/>
                </a:solidFill>
                <a:latin typeface="Times New Roman" pitchFamily="18" charset="0"/>
              </a:rPr>
              <a:t>Set M-44s should be lubricated and reset at least once a month if they haven't been pulled</a:t>
            </a:r>
          </a:p>
          <a:p>
            <a:pPr marL="0" indent="0" eaLnBrk="1" hangingPunct="1">
              <a:spcBef>
                <a:spcPct val="0"/>
              </a:spcBef>
              <a:buFont typeface="Wingdings 2" pitchFamily="18" charset="2"/>
              <a:buNone/>
            </a:pPr>
            <a:endParaRPr lang="en-US" altLang="en-US" sz="2400" smtClean="0">
              <a:solidFill>
                <a:srgbClr val="FFFFFF"/>
              </a:solidFill>
              <a:latin typeface="Times New Roman" pitchFamily="18" charset="0"/>
            </a:endParaRPr>
          </a:p>
          <a:p>
            <a:pPr marL="0" indent="0" eaLnBrk="1" hangingPunct="1">
              <a:spcBef>
                <a:spcPct val="0"/>
              </a:spcBef>
              <a:buFont typeface="Wingdings 2" pitchFamily="18" charset="2"/>
              <a:buNone/>
            </a:pPr>
            <a:r>
              <a:rPr lang="en-US" altLang="en-US" sz="2400" smtClean="0">
                <a:solidFill>
                  <a:srgbClr val="FFFFFF"/>
                </a:solidFill>
                <a:latin typeface="Times New Roman" pitchFamily="18" charset="0"/>
              </a:rPr>
              <a:t>You may also carefully test fire some to assure proper functioning</a:t>
            </a:r>
          </a:p>
        </p:txBody>
      </p:sp>
      <p:sp>
        <p:nvSpPr>
          <p:cNvPr id="39941" name="Freeform 3"/>
          <p:cNvSpPr>
            <a:spLocks/>
          </p:cNvSpPr>
          <p:nvPr/>
        </p:nvSpPr>
        <p:spPr bwMode="auto">
          <a:xfrm>
            <a:off x="27146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39942"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943" name="Rectangle 5"/>
          <p:cNvSpPr>
            <a:spLocks noChangeArrowheads="1"/>
          </p:cNvSpPr>
          <p:nvPr/>
        </p:nvSpPr>
        <p:spPr bwMode="auto">
          <a:xfrm>
            <a:off x="439738" y="1538288"/>
            <a:ext cx="13636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Ejectors</a:t>
            </a:r>
          </a:p>
        </p:txBody>
      </p:sp>
    </p:spTree>
    <p:extLst>
      <p:ext uri="{BB962C8B-B14F-4D97-AF65-F5344CB8AC3E}">
        <p14:creationId xmlns:p14="http://schemas.microsoft.com/office/powerpoint/2010/main" val="254787409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ChangeArrowheads="1"/>
          </p:cNvSpPr>
          <p:nvPr>
            <p:ph idx="1"/>
          </p:nvPr>
        </p:nvSpPr>
        <p:spPr>
          <a:xfrm>
            <a:off x="825500" y="2147888"/>
            <a:ext cx="7894638" cy="498475"/>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Trigger Pull Force:</a:t>
            </a:r>
          </a:p>
        </p:txBody>
      </p:sp>
      <p:sp>
        <p:nvSpPr>
          <p:cNvPr id="37890" name="Rectangle 2"/>
          <p:cNvSpPr>
            <a:spLocks noGrp="1" noChangeArrowheads="1"/>
          </p:cNvSpPr>
          <p:nvPr>
            <p:ph type="title"/>
          </p:nvPr>
        </p:nvSpPr>
        <p:spPr>
          <a:xfrm>
            <a:off x="4095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Handling and Storage</a:t>
            </a:r>
          </a:p>
        </p:txBody>
      </p:sp>
      <p:sp>
        <p:nvSpPr>
          <p:cNvPr id="40964" name="Rectangle 7"/>
          <p:cNvSpPr>
            <a:spLocks noGrp="1" noChangeArrowheads="1"/>
          </p:cNvSpPr>
          <p:nvPr>
            <p:ph type="body" idx="4294967295"/>
          </p:nvPr>
        </p:nvSpPr>
        <p:spPr>
          <a:xfrm>
            <a:off x="1847850" y="2971800"/>
            <a:ext cx="7296150" cy="2598738"/>
          </a:xfrm>
          <a:noFill/>
        </p:spPr>
        <p:txBody>
          <a:bodyPr lIns="0" tIns="0" rIns="0" bIns="0"/>
          <a:lstStyle/>
          <a:p>
            <a:pPr marL="0" indent="0" eaLnBrk="1" hangingPunct="1">
              <a:spcBef>
                <a:spcPct val="0"/>
              </a:spcBef>
              <a:buFontTx/>
              <a:buNone/>
            </a:pPr>
            <a:r>
              <a:rPr lang="en-US" altLang="en-US" dirty="0" smtClean="0">
                <a:solidFill>
                  <a:srgbClr val="FFFFFF"/>
                </a:solidFill>
              </a:rPr>
              <a:t>New ejectors have a stronger pull force</a:t>
            </a:r>
          </a:p>
          <a:p>
            <a:pPr marL="0" indent="0" eaLnBrk="1" hangingPunct="1">
              <a:spcBef>
                <a:spcPct val="0"/>
              </a:spcBef>
              <a:buFontTx/>
              <a:buNone/>
            </a:pPr>
            <a:endParaRPr lang="en-US" altLang="en-US" dirty="0" smtClean="0">
              <a:solidFill>
                <a:srgbClr val="FFFFFF"/>
              </a:solidFill>
            </a:endParaRPr>
          </a:p>
          <a:p>
            <a:pPr marL="0" indent="0" eaLnBrk="1" hangingPunct="1">
              <a:spcBef>
                <a:spcPct val="0"/>
              </a:spcBef>
              <a:buFontTx/>
              <a:buNone/>
            </a:pPr>
            <a:r>
              <a:rPr lang="en-US" altLang="en-US" dirty="0" smtClean="0">
                <a:solidFill>
                  <a:srgbClr val="FFFFFF"/>
                </a:solidFill>
              </a:rPr>
              <a:t>To reduce trigger pull:</a:t>
            </a:r>
          </a:p>
          <a:p>
            <a:pPr marL="0" indent="0" eaLnBrk="1" hangingPunct="1">
              <a:spcBef>
                <a:spcPct val="0"/>
              </a:spcBef>
              <a:buFontTx/>
              <a:buNone/>
            </a:pPr>
            <a:r>
              <a:rPr lang="en-US" altLang="en-US" dirty="0" smtClean="0">
                <a:solidFill>
                  <a:srgbClr val="FFFFFF"/>
                </a:solidFill>
              </a:rPr>
              <a:t>     Set the trigger at a right angle to the ejector</a:t>
            </a:r>
          </a:p>
          <a:p>
            <a:pPr marL="0" indent="0" eaLnBrk="1" hangingPunct="1">
              <a:spcBef>
                <a:spcPct val="0"/>
              </a:spcBef>
              <a:buFontTx/>
              <a:buNone/>
            </a:pPr>
            <a:r>
              <a:rPr lang="en-US" altLang="en-US" dirty="0" smtClean="0">
                <a:solidFill>
                  <a:srgbClr val="FFFFFF"/>
                </a:solidFill>
              </a:rPr>
              <a:t>     Lubricate the trigger and plunger</a:t>
            </a:r>
          </a:p>
          <a:p>
            <a:pPr marL="0" indent="0" eaLnBrk="1" hangingPunct="1">
              <a:spcBef>
                <a:spcPct val="0"/>
              </a:spcBef>
              <a:buFontTx/>
              <a:buNone/>
            </a:pPr>
            <a:r>
              <a:rPr lang="en-US" altLang="en-US" dirty="0" smtClean="0">
                <a:solidFill>
                  <a:srgbClr val="FFFFFF"/>
                </a:solidFill>
              </a:rPr>
              <a:t>     Dry fire the ejector against a wood scrap</a:t>
            </a:r>
          </a:p>
        </p:txBody>
      </p:sp>
      <p:sp>
        <p:nvSpPr>
          <p:cNvPr id="40965" name="Freeform 3"/>
          <p:cNvSpPr>
            <a:spLocks/>
          </p:cNvSpPr>
          <p:nvPr/>
        </p:nvSpPr>
        <p:spPr bwMode="auto">
          <a:xfrm>
            <a:off x="2698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40966"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67" name="Rectangle 5"/>
          <p:cNvSpPr>
            <a:spLocks noChangeArrowheads="1"/>
          </p:cNvSpPr>
          <p:nvPr/>
        </p:nvSpPr>
        <p:spPr bwMode="auto">
          <a:xfrm>
            <a:off x="438150" y="1538288"/>
            <a:ext cx="13636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Ejectors</a:t>
            </a:r>
          </a:p>
        </p:txBody>
      </p:sp>
    </p:spTree>
    <p:extLst>
      <p:ext uri="{BB962C8B-B14F-4D97-AF65-F5344CB8AC3E}">
        <p14:creationId xmlns:p14="http://schemas.microsoft.com/office/powerpoint/2010/main" val="31186368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idx="1"/>
          </p:nvPr>
        </p:nvSpPr>
        <p:spPr>
          <a:xfrm>
            <a:off x="987425" y="2251075"/>
            <a:ext cx="7893050" cy="4378325"/>
          </a:xfrm>
        </p:spPr>
        <p:txBody>
          <a:bodyPr lIns="0" tIns="0" rIns="0" bIns="0"/>
          <a:lstStyle/>
          <a:p>
            <a:pPr marL="252413" indent="-252413" eaLnBrk="1" hangingPunct="1">
              <a:spcBef>
                <a:spcPct val="0"/>
              </a:spcBef>
              <a:buClr>
                <a:srgbClr val="FFF287"/>
              </a:buClr>
              <a:buFont typeface="Times New Roman" pitchFamily="18" charset="0"/>
              <a:buNone/>
            </a:pPr>
            <a:r>
              <a:rPr lang="en-US" altLang="en-US" sz="2800" dirty="0" smtClean="0"/>
              <a:t>Acute sense of smell, eyesight, hearing and are extremely adaptable</a:t>
            </a:r>
          </a:p>
          <a:p>
            <a:pPr marL="252413" indent="-252413" eaLnBrk="1" hangingPunct="1">
              <a:spcBef>
                <a:spcPct val="0"/>
              </a:spcBef>
              <a:buClr>
                <a:srgbClr val="FFF287"/>
              </a:buClr>
              <a:buFont typeface="Times New Roman" pitchFamily="18" charset="0"/>
              <a:buNone/>
            </a:pPr>
            <a:endParaRPr lang="en-US" altLang="en-US" sz="2800" dirty="0" smtClean="0">
              <a:solidFill>
                <a:srgbClr val="FFFF00"/>
              </a:solidFill>
            </a:endParaRPr>
          </a:p>
          <a:p>
            <a:pPr marL="252413" indent="-252413" eaLnBrk="1" hangingPunct="1">
              <a:spcBef>
                <a:spcPct val="0"/>
              </a:spcBef>
              <a:buClr>
                <a:srgbClr val="FFF287"/>
              </a:buClr>
              <a:buFont typeface="Times New Roman" pitchFamily="18" charset="0"/>
              <a:buNone/>
            </a:pPr>
            <a:r>
              <a:rPr lang="en-US" altLang="en-US" sz="2800" dirty="0" smtClean="0">
                <a:solidFill>
                  <a:srgbClr val="FFFF00"/>
                </a:solidFill>
              </a:rPr>
              <a:t>Kill:</a:t>
            </a:r>
          </a:p>
          <a:p>
            <a:pPr marL="506413" lvl="1" indent="-139700" eaLnBrk="1" hangingPunct="1">
              <a:spcBef>
                <a:spcPct val="0"/>
              </a:spcBef>
              <a:buClr>
                <a:srgbClr val="FFF287"/>
              </a:buClr>
              <a:buFont typeface="Arial" charset="0"/>
              <a:buChar char="•"/>
            </a:pPr>
            <a:r>
              <a:rPr lang="en-US" altLang="en-US" dirty="0" smtClean="0">
                <a:solidFill>
                  <a:schemeClr val="tx1"/>
                </a:solidFill>
              </a:rPr>
              <a:t>What they need to survive</a:t>
            </a:r>
          </a:p>
          <a:p>
            <a:pPr marL="506413" lvl="1" indent="-139700" eaLnBrk="1" hangingPunct="1">
              <a:spcBef>
                <a:spcPct val="0"/>
              </a:spcBef>
              <a:buClr>
                <a:srgbClr val="FFF287"/>
              </a:buClr>
              <a:buFont typeface="Arial" charset="0"/>
              <a:buChar char="•"/>
            </a:pPr>
            <a:r>
              <a:rPr lang="en-US" altLang="en-US" dirty="0" smtClean="0">
                <a:solidFill>
                  <a:schemeClr val="tx1"/>
                </a:solidFill>
              </a:rPr>
              <a:t>More than what they need to survive</a:t>
            </a:r>
          </a:p>
          <a:p>
            <a:pPr marL="506413" lvl="1" indent="-139700" eaLnBrk="1" hangingPunct="1">
              <a:spcBef>
                <a:spcPct val="0"/>
              </a:spcBef>
              <a:buClr>
                <a:srgbClr val="FFF287"/>
              </a:buClr>
              <a:buFont typeface="Arial" charset="0"/>
              <a:buChar char="•"/>
            </a:pPr>
            <a:r>
              <a:rPr lang="en-US" altLang="en-US" dirty="0" smtClean="0">
                <a:solidFill>
                  <a:schemeClr val="tx1"/>
                </a:solidFill>
              </a:rPr>
              <a:t>Excessive numbers of prey when feeding pups</a:t>
            </a:r>
          </a:p>
          <a:p>
            <a:pPr marL="506413" lvl="1" indent="-139700" eaLnBrk="1" hangingPunct="1">
              <a:spcBef>
                <a:spcPct val="0"/>
              </a:spcBef>
              <a:buClr>
                <a:srgbClr val="FFF287"/>
              </a:buClr>
              <a:buFont typeface="Arial" charset="0"/>
              <a:buChar char="•"/>
            </a:pPr>
            <a:r>
              <a:rPr lang="en-US" altLang="en-US" dirty="0" smtClean="0">
                <a:solidFill>
                  <a:schemeClr val="tx1"/>
                </a:solidFill>
              </a:rPr>
              <a:t>And without ever feeding on the prey</a:t>
            </a:r>
          </a:p>
          <a:p>
            <a:pPr marL="506413" lvl="1" indent="-139700" eaLnBrk="1" hangingPunct="1">
              <a:spcBef>
                <a:spcPct val="0"/>
              </a:spcBef>
              <a:buClr>
                <a:srgbClr val="FFF287"/>
              </a:buClr>
              <a:buFont typeface="Arial" charset="0"/>
              <a:buChar char="•"/>
            </a:pPr>
            <a:r>
              <a:rPr lang="en-US" altLang="en-US" dirty="0" smtClean="0">
                <a:solidFill>
                  <a:schemeClr val="tx1"/>
                </a:solidFill>
              </a:rPr>
              <a:t>Generally kill by biting the prey</a:t>
            </a:r>
            <a:r>
              <a:rPr lang="en-US" altLang="en-US" dirty="0" smtClean="0">
                <a:solidFill>
                  <a:schemeClr val="tx1"/>
                </a:solidFill>
                <a:latin typeface="Arial" charset="0"/>
              </a:rPr>
              <a:t>'</a:t>
            </a:r>
            <a:r>
              <a:rPr lang="en-US" altLang="en-US" dirty="0" smtClean="0">
                <a:solidFill>
                  <a:schemeClr val="tx1"/>
                </a:solidFill>
              </a:rPr>
              <a:t>s head and/or neck</a:t>
            </a:r>
          </a:p>
          <a:p>
            <a:pPr marL="506413" lvl="1" indent="-139700" eaLnBrk="1" hangingPunct="1">
              <a:spcBef>
                <a:spcPct val="0"/>
              </a:spcBef>
              <a:buClr>
                <a:srgbClr val="FFF287"/>
              </a:buClr>
              <a:buFont typeface="Arial" charset="0"/>
              <a:buChar char="•"/>
            </a:pPr>
            <a:endParaRPr lang="en-US" altLang="en-US" dirty="0" smtClean="0">
              <a:solidFill>
                <a:srgbClr val="FFFF00"/>
              </a:solidFill>
            </a:endParaRPr>
          </a:p>
        </p:txBody>
      </p:sp>
      <p:sp>
        <p:nvSpPr>
          <p:cNvPr id="5122" name="Rectangle 2"/>
          <p:cNvSpPr>
            <a:spLocks noGrp="1" noChangeArrowheads="1"/>
          </p:cNvSpPr>
          <p:nvPr>
            <p:ph type="title"/>
          </p:nvPr>
        </p:nvSpPr>
        <p:spPr>
          <a:xfrm>
            <a:off x="42386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8196" name="Freeform 3"/>
          <p:cNvSpPr>
            <a:spLocks/>
          </p:cNvSpPr>
          <p:nvPr/>
        </p:nvSpPr>
        <p:spPr bwMode="auto">
          <a:xfrm>
            <a:off x="28575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819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52400"/>
            <a:ext cx="1601788" cy="15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8" name="Rectangle 5"/>
          <p:cNvSpPr>
            <a:spLocks noChangeArrowheads="1"/>
          </p:cNvSpPr>
          <p:nvPr/>
        </p:nvSpPr>
        <p:spPr bwMode="auto">
          <a:xfrm>
            <a:off x="3048000" y="1600200"/>
            <a:ext cx="14890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Coyotes</a:t>
            </a:r>
          </a:p>
        </p:txBody>
      </p:sp>
    </p:spTree>
    <p:extLst>
      <p:ext uri="{BB962C8B-B14F-4D97-AF65-F5344CB8AC3E}">
        <p14:creationId xmlns:p14="http://schemas.microsoft.com/office/powerpoint/2010/main" val="218773593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ChangeArrowheads="1"/>
          </p:cNvSpPr>
          <p:nvPr>
            <p:ph idx="1"/>
          </p:nvPr>
        </p:nvSpPr>
        <p:spPr>
          <a:xfrm>
            <a:off x="822325" y="2320925"/>
            <a:ext cx="7894638" cy="496888"/>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smtClean="0">
                <a:solidFill>
                  <a:srgbClr val="FFFFFF"/>
                </a:solidFill>
              </a:rPr>
              <a:t>Driving Stakes:</a:t>
            </a:r>
          </a:p>
        </p:txBody>
      </p:sp>
      <p:sp>
        <p:nvSpPr>
          <p:cNvPr id="38914" name="Rectangle 2"/>
          <p:cNvSpPr>
            <a:spLocks noGrp="1" noChangeArrowheads="1"/>
          </p:cNvSpPr>
          <p:nvPr>
            <p:ph type="title"/>
          </p:nvPr>
        </p:nvSpPr>
        <p:spPr>
          <a:xfrm>
            <a:off x="40798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Handling and Storage</a:t>
            </a:r>
          </a:p>
        </p:txBody>
      </p:sp>
      <p:sp>
        <p:nvSpPr>
          <p:cNvPr id="41988" name="Rectangle 7"/>
          <p:cNvSpPr>
            <a:spLocks noGrp="1" noChangeArrowheads="1"/>
          </p:cNvSpPr>
          <p:nvPr>
            <p:ph type="body" idx="4294967295"/>
          </p:nvPr>
        </p:nvSpPr>
        <p:spPr>
          <a:xfrm>
            <a:off x="1847850" y="3048000"/>
            <a:ext cx="7296150" cy="2163763"/>
          </a:xfrm>
          <a:noFill/>
        </p:spPr>
        <p:txBody>
          <a:bodyPr lIns="0" tIns="0" rIns="0" bIns="0"/>
          <a:lstStyle/>
          <a:p>
            <a:pPr marL="0" indent="0" eaLnBrk="1" hangingPunct="1">
              <a:spcBef>
                <a:spcPct val="0"/>
              </a:spcBef>
              <a:buFontTx/>
              <a:buNone/>
            </a:pPr>
            <a:r>
              <a:rPr lang="en-US" altLang="en-US" dirty="0" smtClean="0">
                <a:solidFill>
                  <a:srgbClr val="FFFFFF"/>
                </a:solidFill>
              </a:rPr>
              <a:t>Never hammer on the stake, use a driving rod inside the stake</a:t>
            </a:r>
          </a:p>
          <a:p>
            <a:pPr marL="0" indent="0" eaLnBrk="1" hangingPunct="1">
              <a:spcBef>
                <a:spcPct val="0"/>
              </a:spcBef>
              <a:buFontTx/>
              <a:buNone/>
            </a:pPr>
            <a:endParaRPr lang="en-US" altLang="en-US" dirty="0" smtClean="0">
              <a:solidFill>
                <a:srgbClr val="FFFFFF"/>
              </a:solidFill>
            </a:endParaRPr>
          </a:p>
          <a:p>
            <a:pPr marL="0" indent="0" eaLnBrk="1" hangingPunct="1">
              <a:spcBef>
                <a:spcPct val="0"/>
              </a:spcBef>
              <a:buFontTx/>
              <a:buNone/>
            </a:pPr>
            <a:r>
              <a:rPr lang="en-US" altLang="en-US" dirty="0" smtClean="0">
                <a:solidFill>
                  <a:srgbClr val="FFFFFF"/>
                </a:solidFill>
              </a:rPr>
              <a:t>In hard soil, make a pilot hole first with the driving rod or a 3/4" Drill</a:t>
            </a:r>
          </a:p>
        </p:txBody>
      </p:sp>
      <p:sp>
        <p:nvSpPr>
          <p:cNvPr id="41989" name="Freeform 3"/>
          <p:cNvSpPr>
            <a:spLocks/>
          </p:cNvSpPr>
          <p:nvPr/>
        </p:nvSpPr>
        <p:spPr bwMode="auto">
          <a:xfrm>
            <a:off x="2698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41990"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991" name="Rectangle 5"/>
          <p:cNvSpPr>
            <a:spLocks noChangeArrowheads="1"/>
          </p:cNvSpPr>
          <p:nvPr/>
        </p:nvSpPr>
        <p:spPr bwMode="auto">
          <a:xfrm>
            <a:off x="438150" y="1538288"/>
            <a:ext cx="11541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Stakes</a:t>
            </a:r>
          </a:p>
        </p:txBody>
      </p:sp>
    </p:spTree>
    <p:extLst>
      <p:ext uri="{BB962C8B-B14F-4D97-AF65-F5344CB8AC3E}">
        <p14:creationId xmlns:p14="http://schemas.microsoft.com/office/powerpoint/2010/main" val="22247837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idx="1"/>
          </p:nvPr>
        </p:nvSpPr>
        <p:spPr>
          <a:xfrm>
            <a:off x="762000" y="2057400"/>
            <a:ext cx="7894638" cy="4460875"/>
          </a:xfrm>
        </p:spPr>
        <p:txBody>
          <a:bodyPr lIns="0" tIns="0" rIns="0" bIns="0"/>
          <a:lstStyle/>
          <a:p>
            <a:pPr marL="252413" indent="-252413" eaLnBrk="1" hangingPunct="1">
              <a:spcBef>
                <a:spcPct val="0"/>
              </a:spcBef>
              <a:buClr>
                <a:srgbClr val="FFF287"/>
              </a:buClr>
              <a:buFont typeface="Times New Roman" pitchFamily="18" charset="0"/>
              <a:buNone/>
            </a:pPr>
            <a:r>
              <a:rPr lang="en-US" altLang="en-US" dirty="0" smtClean="0">
                <a:solidFill>
                  <a:srgbClr val="FFFF00"/>
                </a:solidFill>
              </a:rPr>
              <a:t>Always</a:t>
            </a:r>
            <a:r>
              <a:rPr lang="en-US" altLang="en-US" dirty="0" smtClean="0">
                <a:solidFill>
                  <a:srgbClr val="FFFFFF"/>
                </a:solidFill>
              </a:rPr>
              <a:t> wear full face shield to contain</a:t>
            </a:r>
            <a:r>
              <a:rPr lang="en-US" altLang="en-US" baseline="0" dirty="0" smtClean="0">
                <a:solidFill>
                  <a:srgbClr val="FFFFFF"/>
                </a:solidFill>
              </a:rPr>
              <a:t> and/or deflect material away from your face</a:t>
            </a: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Never put yourself in a position where the cyanide will hit you in the face or eyes</a:t>
            </a:r>
          </a:p>
          <a:p>
            <a:pPr marL="252413" indent="-252413" eaLnBrk="1" hangingPunct="1">
              <a:spcBef>
                <a:spcPct val="0"/>
              </a:spcBef>
              <a:buClr>
                <a:srgbClr val="FFF287"/>
              </a:buClr>
              <a:buFont typeface="Times New Roman" pitchFamily="18" charset="0"/>
              <a:buNone/>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Work sideways to the wind or with the wind at your back.</a:t>
            </a:r>
            <a:r>
              <a:rPr lang="en-US" altLang="en-US" baseline="0" dirty="0" smtClean="0">
                <a:solidFill>
                  <a:srgbClr val="FFFFFF"/>
                </a:solidFill>
              </a:rPr>
              <a:t> </a:t>
            </a:r>
            <a:r>
              <a:rPr lang="en-US" altLang="en-US" dirty="0" smtClean="0">
                <a:solidFill>
                  <a:srgbClr val="FFFFFF"/>
                </a:solidFill>
              </a:rPr>
              <a:t>Do not kneel or stand over the device</a:t>
            </a:r>
          </a:p>
          <a:p>
            <a:pPr marL="252413" indent="-252413" eaLnBrk="1" hangingPunct="1">
              <a:spcBef>
                <a:spcPct val="0"/>
              </a:spcBef>
              <a:buClr>
                <a:srgbClr val="FFF287"/>
              </a:buClr>
              <a:buFont typeface="Times New Roman" pitchFamily="18" charset="0"/>
              <a:buNone/>
            </a:pPr>
            <a:endParaRPr lang="en-US" altLang="en-US" dirty="0"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dirty="0" smtClean="0">
                <a:solidFill>
                  <a:srgbClr val="FFFFFF"/>
                </a:solidFill>
              </a:rPr>
              <a:t>While servicing, place a plastic bag or thumb from a glove over the capsule holder to confine any cyanide</a:t>
            </a:r>
          </a:p>
        </p:txBody>
      </p:sp>
      <p:sp>
        <p:nvSpPr>
          <p:cNvPr id="40962" name="Rectangle 2"/>
          <p:cNvSpPr>
            <a:spLocks noGrp="1" noChangeArrowheads="1"/>
          </p:cNvSpPr>
          <p:nvPr>
            <p:ph type="title"/>
          </p:nvPr>
        </p:nvSpPr>
        <p:spPr>
          <a:xfrm>
            <a:off x="40798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Handling and Storage</a:t>
            </a:r>
          </a:p>
        </p:txBody>
      </p:sp>
      <p:sp>
        <p:nvSpPr>
          <p:cNvPr id="43012" name="Freeform 3"/>
          <p:cNvSpPr>
            <a:spLocks/>
          </p:cNvSpPr>
          <p:nvPr/>
        </p:nvSpPr>
        <p:spPr bwMode="auto">
          <a:xfrm>
            <a:off x="268288"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4301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4" name="Rectangle 5"/>
          <p:cNvSpPr>
            <a:spLocks noChangeArrowheads="1"/>
          </p:cNvSpPr>
          <p:nvPr/>
        </p:nvSpPr>
        <p:spPr bwMode="auto">
          <a:xfrm>
            <a:off x="227013" y="1417638"/>
            <a:ext cx="67691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SAFETY FIRST!  AVOID Accidental Discharge</a:t>
            </a:r>
          </a:p>
        </p:txBody>
      </p:sp>
    </p:spTree>
    <p:extLst>
      <p:ext uri="{BB962C8B-B14F-4D97-AF65-F5344CB8AC3E}">
        <p14:creationId xmlns:p14="http://schemas.microsoft.com/office/powerpoint/2010/main" val="409217518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33388" y="485775"/>
            <a:ext cx="8239125" cy="1816100"/>
          </a:xfrm>
        </p:spPr>
        <p:txBody>
          <a:bodyPr lIns="0" tIns="0" rIns="0" bIns="0" anchor="t">
            <a:normAutofit fontScale="90000"/>
          </a:bodyPr>
          <a:lstStyle/>
          <a:p>
            <a:pPr algn="ctr" eaLnBrk="1" fontAlgn="auto" hangingPunct="1">
              <a:spcAft>
                <a:spcPts val="0"/>
              </a:spcAft>
              <a:defRPr/>
            </a:pPr>
            <a:r>
              <a:rPr sz="6600" b="1" dirty="0" smtClean="0">
                <a:solidFill>
                  <a:schemeClr val="tx1"/>
                </a:solidFill>
              </a:rPr>
              <a:t>Application of the</a:t>
            </a:r>
            <a:br>
              <a:rPr sz="6600" b="1" dirty="0" smtClean="0">
                <a:solidFill>
                  <a:schemeClr val="tx1"/>
                </a:solidFill>
              </a:rPr>
            </a:br>
            <a:r>
              <a:rPr sz="6600" b="1" dirty="0" smtClean="0">
                <a:solidFill>
                  <a:schemeClr val="tx1"/>
                </a:solidFill>
              </a:rPr>
              <a:t>M- 44</a:t>
            </a:r>
          </a:p>
        </p:txBody>
      </p:sp>
      <p:sp>
        <p:nvSpPr>
          <p:cNvPr id="44035" name="Freeform 3"/>
          <p:cNvSpPr>
            <a:spLocks/>
          </p:cNvSpPr>
          <p:nvPr/>
        </p:nvSpPr>
        <p:spPr bwMode="auto">
          <a:xfrm>
            <a:off x="227013" y="2359025"/>
            <a:ext cx="8653462" cy="104775"/>
          </a:xfrm>
          <a:custGeom>
            <a:avLst/>
            <a:gdLst>
              <a:gd name="T0" fmla="*/ 0 w 5451"/>
              <a:gd name="T1" fmla="*/ 2147483647 h 66"/>
              <a:gd name="T2" fmla="*/ 2147483647 w 5451"/>
              <a:gd name="T3" fmla="*/ 2147483647 h 66"/>
              <a:gd name="T4" fmla="*/ 2147483647 w 5451"/>
              <a:gd name="T5" fmla="*/ 0 h 66"/>
              <a:gd name="T6" fmla="*/ 0 w 5451"/>
              <a:gd name="T7" fmla="*/ 0 h 66"/>
              <a:gd name="T8" fmla="*/ 0 w 5451"/>
              <a:gd name="T9" fmla="*/ 2147483647 h 66"/>
              <a:gd name="T10" fmla="*/ 0 60000 65536"/>
              <a:gd name="T11" fmla="*/ 0 60000 65536"/>
              <a:gd name="T12" fmla="*/ 0 60000 65536"/>
              <a:gd name="T13" fmla="*/ 0 60000 65536"/>
              <a:gd name="T14" fmla="*/ 0 60000 65536"/>
              <a:gd name="T15" fmla="*/ 0 w 5451"/>
              <a:gd name="T16" fmla="*/ 0 h 66"/>
              <a:gd name="T17" fmla="*/ 5451 w 5451"/>
              <a:gd name="T18" fmla="*/ 66 h 66"/>
            </a:gdLst>
            <a:ahLst/>
            <a:cxnLst>
              <a:cxn ang="T10">
                <a:pos x="T0" y="T1"/>
              </a:cxn>
              <a:cxn ang="T11">
                <a:pos x="T2" y="T3"/>
              </a:cxn>
              <a:cxn ang="T12">
                <a:pos x="T4" y="T5"/>
              </a:cxn>
              <a:cxn ang="T13">
                <a:pos x="T6" y="T7"/>
              </a:cxn>
              <a:cxn ang="T14">
                <a:pos x="T8" y="T9"/>
              </a:cxn>
            </a:cxnLst>
            <a:rect l="T15" t="T16" r="T17" b="T18"/>
            <a:pathLst>
              <a:path w="5451" h="66">
                <a:moveTo>
                  <a:pt x="0" y="65"/>
                </a:moveTo>
                <a:lnTo>
                  <a:pt x="5450" y="65"/>
                </a:lnTo>
                <a:lnTo>
                  <a:pt x="5450" y="0"/>
                </a:lnTo>
                <a:lnTo>
                  <a:pt x="0" y="0"/>
                </a:lnTo>
                <a:lnTo>
                  <a:pt x="0" y="65"/>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4036" name="Rectangle 4"/>
          <p:cNvSpPr>
            <a:spLocks noChangeArrowheads="1"/>
          </p:cNvSpPr>
          <p:nvPr/>
        </p:nvSpPr>
        <p:spPr bwMode="auto">
          <a:xfrm>
            <a:off x="376238" y="3127375"/>
            <a:ext cx="83629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6000">
                <a:solidFill>
                  <a:srgbClr val="FFFF00"/>
                </a:solidFill>
              </a:rPr>
              <a:t>Selecting the Site</a:t>
            </a:r>
          </a:p>
        </p:txBody>
      </p:sp>
    </p:spTree>
    <p:extLst>
      <p:ext uri="{BB962C8B-B14F-4D97-AF65-F5344CB8AC3E}">
        <p14:creationId xmlns:p14="http://schemas.microsoft.com/office/powerpoint/2010/main" val="59462733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idx="1"/>
          </p:nvPr>
        </p:nvSpPr>
        <p:spPr>
          <a:xfrm>
            <a:off x="685800" y="1676400"/>
            <a:ext cx="7894638" cy="3625850"/>
          </a:xfrm>
        </p:spPr>
        <p:txBody>
          <a:bodyPr lIns="0" tIns="0" rIns="0" bIns="0"/>
          <a:lstStyle/>
          <a:p>
            <a:pPr marL="252413" indent="-252413" eaLnBrk="1" hangingPunct="1">
              <a:spcBef>
                <a:spcPct val="0"/>
              </a:spcBef>
              <a:buClr>
                <a:srgbClr val="FFF287"/>
              </a:buClr>
              <a:buFont typeface="Times New Roman" pitchFamily="18" charset="0"/>
              <a:buNone/>
            </a:pPr>
            <a:r>
              <a:rPr lang="en-US" altLang="en-US" sz="3600" smtClean="0">
                <a:solidFill>
                  <a:srgbClr val="FFFF00"/>
                </a:solidFill>
              </a:rPr>
              <a:t>Plan</a:t>
            </a:r>
            <a:r>
              <a:rPr lang="en-US" altLang="en-US" sz="3600" smtClean="0">
                <a:solidFill>
                  <a:srgbClr val="FFFFFF"/>
                </a:solidFill>
              </a:rPr>
              <a:t> your application strategy</a:t>
            </a:r>
          </a:p>
          <a:p>
            <a:pPr marL="506413" lvl="1" indent="-139700" eaLnBrk="1" hangingPunct="1">
              <a:spcBef>
                <a:spcPct val="0"/>
              </a:spcBef>
              <a:buClr>
                <a:srgbClr val="FFF287"/>
              </a:buClr>
              <a:buFontTx/>
              <a:buNone/>
            </a:pPr>
            <a:r>
              <a:rPr lang="en-US" altLang="en-US" smtClean="0">
                <a:solidFill>
                  <a:srgbClr val="FFFFFF"/>
                </a:solidFill>
              </a:rPr>
              <a:t>What type of set to make?  Above ground or recessed</a:t>
            </a:r>
          </a:p>
          <a:p>
            <a:pPr marL="506413" lvl="1" indent="-139700" eaLnBrk="1" hangingPunct="1">
              <a:spcBef>
                <a:spcPct val="0"/>
              </a:spcBef>
              <a:buClr>
                <a:srgbClr val="FFF287"/>
              </a:buClr>
              <a:buFontTx/>
              <a:buNone/>
            </a:pPr>
            <a:endParaRPr lang="en-US" altLang="en-US"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sz="3600" smtClean="0">
                <a:solidFill>
                  <a:srgbClr val="FFFF00"/>
                </a:solidFill>
              </a:rPr>
              <a:t>Knowledge</a:t>
            </a:r>
            <a:r>
              <a:rPr lang="en-US" altLang="en-US" sz="3600" smtClean="0">
                <a:solidFill>
                  <a:srgbClr val="FFFFFF"/>
                </a:solidFill>
              </a:rPr>
              <a:t> of the coyotes habits in the area increases success</a:t>
            </a:r>
          </a:p>
          <a:p>
            <a:pPr marL="506413" lvl="1" indent="-139700" eaLnBrk="1" hangingPunct="1">
              <a:spcBef>
                <a:spcPct val="0"/>
              </a:spcBef>
              <a:buClr>
                <a:srgbClr val="FFF287"/>
              </a:buClr>
              <a:buFontTx/>
              <a:buNone/>
            </a:pPr>
            <a:r>
              <a:rPr lang="en-US" altLang="en-US" smtClean="0">
                <a:solidFill>
                  <a:srgbClr val="FFFFFF"/>
                </a:solidFill>
              </a:rPr>
              <a:t>Coyotes tend to use the easiest &amp; most convenient route such as livestock trails.</a:t>
            </a:r>
          </a:p>
          <a:p>
            <a:pPr marL="506413" lvl="1" indent="-139700" eaLnBrk="1" hangingPunct="1">
              <a:spcBef>
                <a:spcPct val="0"/>
              </a:spcBef>
              <a:buClr>
                <a:srgbClr val="FFF287"/>
              </a:buClr>
              <a:buFontTx/>
              <a:buNone/>
            </a:pPr>
            <a:r>
              <a:rPr lang="en-US" altLang="en-US" smtClean="0">
                <a:solidFill>
                  <a:srgbClr val="FFFFFF"/>
                </a:solidFill>
              </a:rPr>
              <a:t>Set the device off to the side of the trail, never on it</a:t>
            </a:r>
          </a:p>
        </p:txBody>
      </p:sp>
      <p:sp>
        <p:nvSpPr>
          <p:cNvPr id="43010" name="Rectangle 2"/>
          <p:cNvSpPr>
            <a:spLocks noGrp="1" noChangeArrowheads="1"/>
          </p:cNvSpPr>
          <p:nvPr>
            <p:ph type="title"/>
          </p:nvPr>
        </p:nvSpPr>
        <p:spPr>
          <a:xfrm>
            <a:off x="40640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Selecting the Site</a:t>
            </a:r>
          </a:p>
        </p:txBody>
      </p:sp>
      <p:sp>
        <p:nvSpPr>
          <p:cNvPr id="45060" name="Freeform 3"/>
          <p:cNvSpPr>
            <a:spLocks/>
          </p:cNvSpPr>
          <p:nvPr/>
        </p:nvSpPr>
        <p:spPr bwMode="auto">
          <a:xfrm>
            <a:off x="268288"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4506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63903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idx="1"/>
          </p:nvPr>
        </p:nvSpPr>
        <p:spPr>
          <a:xfrm>
            <a:off x="685800" y="1524000"/>
            <a:ext cx="7893050" cy="4484688"/>
          </a:xfrm>
        </p:spPr>
        <p:txBody>
          <a:bodyPr lIns="0" tIns="0" rIns="0" bIns="0">
            <a:normAutofit fontScale="92500" lnSpcReduction="2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Mark the pastures w/ required signs</a:t>
            </a: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Use a lure made for the M-44</a:t>
            </a:r>
          </a:p>
          <a:p>
            <a:pPr marL="506413" lvl="1" indent="-139700" eaLnBrk="1" fontAlgn="auto" hangingPunct="1">
              <a:spcBef>
                <a:spcPct val="0"/>
              </a:spcBef>
              <a:spcAft>
                <a:spcPts val="0"/>
              </a:spcAft>
              <a:buClr>
                <a:srgbClr val="FFF287"/>
              </a:buClr>
              <a:buFontTx/>
              <a:buNone/>
              <a:defRPr/>
            </a:pPr>
            <a:r>
              <a:rPr lang="en-US" dirty="0" smtClean="0">
                <a:solidFill>
                  <a:srgbClr val="FFFFFF"/>
                </a:solidFill>
              </a:rPr>
              <a:t>Biting/chewing response</a:t>
            </a:r>
          </a:p>
          <a:p>
            <a:pPr marL="506413" lvl="1" indent="-139700" eaLnBrk="1" fontAlgn="auto" hangingPunct="1">
              <a:spcBef>
                <a:spcPct val="0"/>
              </a:spcBef>
              <a:spcAft>
                <a:spcPts val="0"/>
              </a:spcAft>
              <a:buClr>
                <a:srgbClr val="FFF287"/>
              </a:buClr>
              <a:buFontTx/>
              <a:buNone/>
              <a:defRPr/>
            </a:pPr>
            <a:r>
              <a:rPr lang="en-US" dirty="0" smtClean="0">
                <a:solidFill>
                  <a:srgbClr val="FFFFFF"/>
                </a:solidFill>
              </a:rPr>
              <a:t>Change lures if no response</a:t>
            </a:r>
          </a:p>
          <a:p>
            <a:pPr marL="506413" lvl="1" indent="-139700" eaLnBrk="1" fontAlgn="auto" hangingPunct="1">
              <a:spcBef>
                <a:spcPct val="0"/>
              </a:spcBef>
              <a:spcAft>
                <a:spcPts val="0"/>
              </a:spcAft>
              <a:buClr>
                <a:srgbClr val="FFF287"/>
              </a:buClr>
              <a:buFontTx/>
              <a:buNone/>
              <a:defRPr/>
            </a:pPr>
            <a:endParaRPr lang="en-US"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Use caution when setting, leave as little of your own odor as possible</a:t>
            </a: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Draw stations &amp; bone piles help</a:t>
            </a: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Be sure to follow the </a:t>
            </a:r>
            <a:r>
              <a:rPr lang="en-US" sz="3600" dirty="0" smtClean="0">
                <a:solidFill>
                  <a:srgbClr val="FFFF00"/>
                </a:solidFill>
              </a:rPr>
              <a:t>27</a:t>
            </a:r>
            <a:r>
              <a:rPr lang="en-US" sz="3600" dirty="0" smtClean="0">
                <a:solidFill>
                  <a:srgbClr val="FFFFFF"/>
                </a:solidFill>
              </a:rPr>
              <a:t> use restrictions</a:t>
            </a:r>
          </a:p>
        </p:txBody>
      </p:sp>
      <p:sp>
        <p:nvSpPr>
          <p:cNvPr id="44034" name="Rectangle 2"/>
          <p:cNvSpPr>
            <a:spLocks noGrp="1" noChangeArrowheads="1"/>
          </p:cNvSpPr>
          <p:nvPr>
            <p:ph type="title"/>
          </p:nvPr>
        </p:nvSpPr>
        <p:spPr>
          <a:xfrm>
            <a:off x="40640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Selecting the Site</a:t>
            </a:r>
          </a:p>
        </p:txBody>
      </p:sp>
      <p:sp>
        <p:nvSpPr>
          <p:cNvPr id="46084" name="Freeform 3"/>
          <p:cNvSpPr>
            <a:spLocks/>
          </p:cNvSpPr>
          <p:nvPr/>
        </p:nvSpPr>
        <p:spPr bwMode="auto">
          <a:xfrm>
            <a:off x="26670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4608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2268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31800" y="1374775"/>
            <a:ext cx="8237538" cy="928688"/>
          </a:xfrm>
        </p:spPr>
        <p:txBody>
          <a:bodyPr lIns="0" tIns="0" rIns="0" bIns="0" anchor="t">
            <a:normAutofit fontScale="90000"/>
          </a:bodyPr>
          <a:lstStyle/>
          <a:p>
            <a:pPr eaLnBrk="1" fontAlgn="auto" hangingPunct="1">
              <a:spcAft>
                <a:spcPts val="0"/>
              </a:spcAft>
              <a:defRPr/>
            </a:pPr>
            <a:r>
              <a:rPr sz="6600" b="1" dirty="0" smtClean="0">
                <a:solidFill>
                  <a:schemeClr val="tx1"/>
                </a:solidFill>
              </a:rPr>
              <a:t>Additional Suggestions</a:t>
            </a:r>
          </a:p>
        </p:txBody>
      </p:sp>
      <p:sp>
        <p:nvSpPr>
          <p:cNvPr id="47107" name="Freeform 3"/>
          <p:cNvSpPr>
            <a:spLocks/>
          </p:cNvSpPr>
          <p:nvPr/>
        </p:nvSpPr>
        <p:spPr bwMode="auto">
          <a:xfrm>
            <a:off x="223838" y="2360613"/>
            <a:ext cx="8655050" cy="104775"/>
          </a:xfrm>
          <a:custGeom>
            <a:avLst/>
            <a:gdLst>
              <a:gd name="T0" fmla="*/ 0 w 5452"/>
              <a:gd name="T1" fmla="*/ 2147483647 h 66"/>
              <a:gd name="T2" fmla="*/ 2147483647 w 5452"/>
              <a:gd name="T3" fmla="*/ 2147483647 h 66"/>
              <a:gd name="T4" fmla="*/ 2147483647 w 5452"/>
              <a:gd name="T5" fmla="*/ 0 h 66"/>
              <a:gd name="T6" fmla="*/ 0 w 5452"/>
              <a:gd name="T7" fmla="*/ 0 h 66"/>
              <a:gd name="T8" fmla="*/ 0 w 5452"/>
              <a:gd name="T9" fmla="*/ 2147483647 h 66"/>
              <a:gd name="T10" fmla="*/ 0 60000 65536"/>
              <a:gd name="T11" fmla="*/ 0 60000 65536"/>
              <a:gd name="T12" fmla="*/ 0 60000 65536"/>
              <a:gd name="T13" fmla="*/ 0 60000 65536"/>
              <a:gd name="T14" fmla="*/ 0 60000 65536"/>
              <a:gd name="T15" fmla="*/ 0 w 5452"/>
              <a:gd name="T16" fmla="*/ 0 h 66"/>
              <a:gd name="T17" fmla="*/ 5452 w 5452"/>
              <a:gd name="T18" fmla="*/ 66 h 66"/>
            </a:gdLst>
            <a:ahLst/>
            <a:cxnLst>
              <a:cxn ang="T10">
                <a:pos x="T0" y="T1"/>
              </a:cxn>
              <a:cxn ang="T11">
                <a:pos x="T2" y="T3"/>
              </a:cxn>
              <a:cxn ang="T12">
                <a:pos x="T4" y="T5"/>
              </a:cxn>
              <a:cxn ang="T13">
                <a:pos x="T6" y="T7"/>
              </a:cxn>
              <a:cxn ang="T14">
                <a:pos x="T8" y="T9"/>
              </a:cxn>
            </a:cxnLst>
            <a:rect l="T15" t="T16" r="T17" b="T18"/>
            <a:pathLst>
              <a:path w="5452" h="66">
                <a:moveTo>
                  <a:pt x="0" y="65"/>
                </a:moveTo>
                <a:lnTo>
                  <a:pt x="5451" y="65"/>
                </a:lnTo>
                <a:lnTo>
                  <a:pt x="5451" y="0"/>
                </a:lnTo>
                <a:lnTo>
                  <a:pt x="0" y="0"/>
                </a:lnTo>
                <a:lnTo>
                  <a:pt x="0" y="65"/>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7108" name="Rectangle 4"/>
          <p:cNvSpPr>
            <a:spLocks noChangeArrowheads="1"/>
          </p:cNvSpPr>
          <p:nvPr/>
        </p:nvSpPr>
        <p:spPr bwMode="auto">
          <a:xfrm>
            <a:off x="376238" y="3127375"/>
            <a:ext cx="83629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9600">
                <a:solidFill>
                  <a:srgbClr val="FFFF00"/>
                </a:solidFill>
              </a:rPr>
              <a:t>M-44</a:t>
            </a:r>
          </a:p>
        </p:txBody>
      </p:sp>
    </p:spTree>
    <p:extLst>
      <p:ext uri="{BB962C8B-B14F-4D97-AF65-F5344CB8AC3E}">
        <p14:creationId xmlns:p14="http://schemas.microsoft.com/office/powerpoint/2010/main" val="273150368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760413" y="1600200"/>
            <a:ext cx="7894637" cy="4772025"/>
          </a:xfrm>
        </p:spPr>
        <p:txBody>
          <a:bodyPr lIns="0" tIns="0" rIns="0" bIns="0">
            <a:normAutofit fontScale="85000"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Keep prepared holders, ejectors &amp; stakes in separate containers</a:t>
            </a: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Use one pair of gloves for setting M-44s, another pair for other ranch duties</a:t>
            </a: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Limit leaving signs of your presence/odor</a:t>
            </a: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Coyotes often visit M-44s, roll on it and return again before pulling</a:t>
            </a:r>
          </a:p>
          <a:p>
            <a:pPr marL="506413" lvl="1" indent="-139700" eaLnBrk="1" fontAlgn="auto" hangingPunct="1">
              <a:spcBef>
                <a:spcPct val="0"/>
              </a:spcBef>
              <a:spcAft>
                <a:spcPts val="0"/>
              </a:spcAft>
              <a:buClr>
                <a:srgbClr val="FFF287"/>
              </a:buClr>
              <a:buFont typeface="Wingdings" pitchFamily="2" charset="2"/>
              <a:buChar char="§"/>
              <a:defRPr/>
            </a:pPr>
            <a:r>
              <a:rPr lang="en-US" sz="3600" dirty="0" smtClean="0">
                <a:solidFill>
                  <a:srgbClr val="FFFFFF"/>
                </a:solidFill>
              </a:rPr>
              <a:t>If sign of visit is present, leave device alone</a:t>
            </a:r>
          </a:p>
        </p:txBody>
      </p:sp>
      <p:sp>
        <p:nvSpPr>
          <p:cNvPr id="46082" name="Rectangle 2"/>
          <p:cNvSpPr>
            <a:spLocks noGrp="1" noChangeArrowheads="1"/>
          </p:cNvSpPr>
          <p:nvPr>
            <p:ph type="title"/>
          </p:nvPr>
        </p:nvSpPr>
        <p:spPr>
          <a:xfrm>
            <a:off x="40481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Additional Suggestions</a:t>
            </a:r>
          </a:p>
        </p:txBody>
      </p:sp>
      <p:sp>
        <p:nvSpPr>
          <p:cNvPr id="48132" name="Freeform 3"/>
          <p:cNvSpPr>
            <a:spLocks/>
          </p:cNvSpPr>
          <p:nvPr/>
        </p:nvSpPr>
        <p:spPr bwMode="auto">
          <a:xfrm>
            <a:off x="26670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4813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52470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Grp="1" noChangeArrowheads="1"/>
          </p:cNvSpPr>
          <p:nvPr>
            <p:ph idx="1"/>
          </p:nvPr>
        </p:nvSpPr>
        <p:spPr>
          <a:xfrm>
            <a:off x="762000" y="1752600"/>
            <a:ext cx="7894638" cy="3849688"/>
          </a:xfrm>
        </p:spPr>
        <p:txBody>
          <a:bodyPr lIns="0" tIns="0" rIns="0" bIns="0">
            <a:normAutofit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If no target predator has visited the site for 30 days and losses continue:</a:t>
            </a:r>
          </a:p>
          <a:p>
            <a:pPr marL="506413" lvl="1" indent="-139700" eaLnBrk="1" fontAlgn="auto" hangingPunct="1">
              <a:spcBef>
                <a:spcPct val="0"/>
              </a:spcBef>
              <a:spcAft>
                <a:spcPts val="0"/>
              </a:spcAft>
              <a:buClr>
                <a:srgbClr val="FFF287"/>
              </a:buClr>
              <a:buFontTx/>
              <a:buNone/>
              <a:defRPr/>
            </a:pPr>
            <a:r>
              <a:rPr lang="en-US" dirty="0" smtClean="0">
                <a:solidFill>
                  <a:srgbClr val="FFFFFF"/>
                </a:solidFill>
              </a:rPr>
              <a:t>Relocate the M-44 to another site</a:t>
            </a:r>
          </a:p>
          <a:p>
            <a:pPr marL="506413" lvl="1" indent="-139700" eaLnBrk="1" fontAlgn="auto" hangingPunct="1">
              <a:spcBef>
                <a:spcPct val="0"/>
              </a:spcBef>
              <a:spcAft>
                <a:spcPts val="0"/>
              </a:spcAft>
              <a:buClr>
                <a:srgbClr val="FFF287"/>
              </a:buClr>
              <a:buFontTx/>
              <a:buNone/>
              <a:defRPr/>
            </a:pPr>
            <a:r>
              <a:rPr lang="en-US" dirty="0" smtClean="0">
                <a:solidFill>
                  <a:srgbClr val="FFFFFF"/>
                </a:solidFill>
              </a:rPr>
              <a:t>Change lures &amp; holders</a:t>
            </a:r>
          </a:p>
          <a:p>
            <a:pPr marL="506413" lvl="1" indent="-139700" eaLnBrk="1" fontAlgn="auto" hangingPunct="1">
              <a:spcBef>
                <a:spcPct val="0"/>
              </a:spcBef>
              <a:spcAft>
                <a:spcPts val="0"/>
              </a:spcAft>
              <a:buClr>
                <a:srgbClr val="FFF287"/>
              </a:buClr>
              <a:buFontTx/>
              <a:buNone/>
              <a:defRPr/>
            </a:pPr>
            <a:endParaRPr lang="en-US"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Recovery distance of the target predator varies dependent upon the quality of the capsule used</a:t>
            </a:r>
          </a:p>
          <a:p>
            <a:pPr marL="506413" lvl="1" indent="-139700" eaLnBrk="1" fontAlgn="auto" hangingPunct="1">
              <a:spcBef>
                <a:spcPct val="0"/>
              </a:spcBef>
              <a:spcAft>
                <a:spcPts val="0"/>
              </a:spcAft>
              <a:buClr>
                <a:srgbClr val="FFF287"/>
              </a:buClr>
              <a:buFontTx/>
              <a:buNone/>
              <a:defRPr/>
            </a:pPr>
            <a:r>
              <a:rPr lang="en-US" dirty="0" smtClean="0">
                <a:solidFill>
                  <a:srgbClr val="FFFFFF"/>
                </a:solidFill>
              </a:rPr>
              <a:t>Typical recovery is within eyesight of the device</a:t>
            </a:r>
          </a:p>
        </p:txBody>
      </p:sp>
      <p:sp>
        <p:nvSpPr>
          <p:cNvPr id="47106" name="Rectangle 2"/>
          <p:cNvSpPr>
            <a:spLocks noGrp="1" noChangeArrowheads="1"/>
          </p:cNvSpPr>
          <p:nvPr>
            <p:ph type="title"/>
          </p:nvPr>
        </p:nvSpPr>
        <p:spPr>
          <a:xfrm>
            <a:off x="40322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Additional Suggestions</a:t>
            </a:r>
          </a:p>
        </p:txBody>
      </p:sp>
      <p:sp>
        <p:nvSpPr>
          <p:cNvPr id="49156" name="Freeform 3"/>
          <p:cNvSpPr>
            <a:spLocks/>
          </p:cNvSpPr>
          <p:nvPr/>
        </p:nvSpPr>
        <p:spPr bwMode="auto">
          <a:xfrm>
            <a:off x="26511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4915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48984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idx="1"/>
          </p:nvPr>
        </p:nvSpPr>
        <p:spPr>
          <a:xfrm>
            <a:off x="825500" y="1981200"/>
            <a:ext cx="7894638" cy="3935413"/>
          </a:xfrm>
        </p:spPr>
        <p:txBody>
          <a:bodyPr lIns="0" tIns="0" rIns="0" bIns="0"/>
          <a:lstStyle/>
          <a:p>
            <a:pPr marL="252413" indent="-252413" eaLnBrk="1" hangingPunct="1">
              <a:spcBef>
                <a:spcPct val="0"/>
              </a:spcBef>
              <a:buClr>
                <a:srgbClr val="FFF287"/>
              </a:buClr>
              <a:buFont typeface="Times New Roman" pitchFamily="18" charset="0"/>
              <a:buNone/>
            </a:pPr>
            <a:r>
              <a:rPr lang="en-US" altLang="en-US" sz="3600" smtClean="0">
                <a:solidFill>
                  <a:srgbClr val="FFFFFF"/>
                </a:solidFill>
              </a:rPr>
              <a:t>Dog training capsules available</a:t>
            </a:r>
          </a:p>
          <a:p>
            <a:pPr marL="506413" lvl="1" indent="-139700" eaLnBrk="1" hangingPunct="1">
              <a:spcBef>
                <a:spcPct val="0"/>
              </a:spcBef>
              <a:buClr>
                <a:srgbClr val="FFF287"/>
              </a:buClr>
              <a:buFontTx/>
              <a:buNone/>
            </a:pPr>
            <a:r>
              <a:rPr lang="en-US" altLang="en-US" smtClean="0">
                <a:solidFill>
                  <a:srgbClr val="FFFFFF"/>
                </a:solidFill>
              </a:rPr>
              <a:t>Use same lure(s) as those you are using in the field</a:t>
            </a:r>
          </a:p>
          <a:p>
            <a:pPr marL="506413" lvl="1" indent="-139700" eaLnBrk="1" hangingPunct="1">
              <a:spcBef>
                <a:spcPct val="0"/>
              </a:spcBef>
              <a:buClr>
                <a:srgbClr val="FFF287"/>
              </a:buClr>
              <a:buFontTx/>
              <a:buNone/>
            </a:pPr>
            <a:endParaRPr lang="en-US" altLang="en-US" smtClean="0">
              <a:solidFill>
                <a:srgbClr val="FFFFFF"/>
              </a:solidFill>
            </a:endParaRPr>
          </a:p>
          <a:p>
            <a:pPr marL="252413" indent="-252413" eaLnBrk="1" hangingPunct="1">
              <a:spcBef>
                <a:spcPct val="0"/>
              </a:spcBef>
              <a:buClr>
                <a:srgbClr val="FFF287"/>
              </a:buClr>
              <a:buFont typeface="Times New Roman" pitchFamily="18" charset="0"/>
              <a:buNone/>
            </a:pPr>
            <a:r>
              <a:rPr lang="en-US" altLang="en-US" sz="3600" smtClean="0">
                <a:solidFill>
                  <a:srgbClr val="FFFFFF"/>
                </a:solidFill>
              </a:rPr>
              <a:t>Removing devices:</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To disarm, cover the holder with gloved hand</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PUSH DOWN and unscrew the holder from the ejector</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Remove device</a:t>
            </a:r>
          </a:p>
          <a:p>
            <a:pPr marL="506413" lvl="1" indent="-139700" eaLnBrk="1" hangingPunct="1">
              <a:spcBef>
                <a:spcPct val="0"/>
              </a:spcBef>
              <a:buClr>
                <a:srgbClr val="FFF287"/>
              </a:buClr>
              <a:buFont typeface="Wingdings" pitchFamily="2" charset="2"/>
              <a:buChar char="§"/>
            </a:pPr>
            <a:r>
              <a:rPr lang="en-US" altLang="en-US" smtClean="0">
                <a:solidFill>
                  <a:srgbClr val="FFFFFF"/>
                </a:solidFill>
              </a:rPr>
              <a:t>Remove stake and gate signs</a:t>
            </a:r>
          </a:p>
        </p:txBody>
      </p:sp>
      <p:sp>
        <p:nvSpPr>
          <p:cNvPr id="48130" name="Rectangle 2"/>
          <p:cNvSpPr>
            <a:spLocks noGrp="1" noChangeArrowheads="1"/>
          </p:cNvSpPr>
          <p:nvPr>
            <p:ph type="title"/>
          </p:nvPr>
        </p:nvSpPr>
        <p:spPr>
          <a:xfrm>
            <a:off x="40322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Additional Suggestions</a:t>
            </a:r>
          </a:p>
        </p:txBody>
      </p:sp>
      <p:sp>
        <p:nvSpPr>
          <p:cNvPr id="50180" name="Freeform 3"/>
          <p:cNvSpPr>
            <a:spLocks/>
          </p:cNvSpPr>
          <p:nvPr/>
        </p:nvSpPr>
        <p:spPr bwMode="auto">
          <a:xfrm>
            <a:off x="265113"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5018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26437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31800" y="485775"/>
            <a:ext cx="8237538" cy="1816100"/>
          </a:xfrm>
        </p:spPr>
        <p:txBody>
          <a:bodyPr lIns="0" tIns="0" rIns="0" bIns="0" anchor="t">
            <a:normAutofit fontScale="90000"/>
          </a:bodyPr>
          <a:lstStyle/>
          <a:p>
            <a:pPr algn="ctr" eaLnBrk="1" fontAlgn="auto" hangingPunct="1">
              <a:spcAft>
                <a:spcPts val="0"/>
              </a:spcAft>
              <a:defRPr/>
            </a:pPr>
            <a:r>
              <a:rPr sz="6600" b="1" dirty="0" smtClean="0">
                <a:solidFill>
                  <a:schemeClr val="tx1"/>
                </a:solidFill>
              </a:rPr>
              <a:t>Purchasing Requirements</a:t>
            </a:r>
          </a:p>
        </p:txBody>
      </p:sp>
      <p:sp>
        <p:nvSpPr>
          <p:cNvPr id="51203" name="Freeform 3"/>
          <p:cNvSpPr>
            <a:spLocks/>
          </p:cNvSpPr>
          <p:nvPr/>
        </p:nvSpPr>
        <p:spPr bwMode="auto">
          <a:xfrm>
            <a:off x="223838" y="2359025"/>
            <a:ext cx="8655050" cy="104775"/>
          </a:xfrm>
          <a:custGeom>
            <a:avLst/>
            <a:gdLst>
              <a:gd name="T0" fmla="*/ 0 w 5452"/>
              <a:gd name="T1" fmla="*/ 2147483647 h 66"/>
              <a:gd name="T2" fmla="*/ 2147483647 w 5452"/>
              <a:gd name="T3" fmla="*/ 2147483647 h 66"/>
              <a:gd name="T4" fmla="*/ 2147483647 w 5452"/>
              <a:gd name="T5" fmla="*/ 0 h 66"/>
              <a:gd name="T6" fmla="*/ 0 w 5452"/>
              <a:gd name="T7" fmla="*/ 0 h 66"/>
              <a:gd name="T8" fmla="*/ 0 w 5452"/>
              <a:gd name="T9" fmla="*/ 2147483647 h 66"/>
              <a:gd name="T10" fmla="*/ 0 60000 65536"/>
              <a:gd name="T11" fmla="*/ 0 60000 65536"/>
              <a:gd name="T12" fmla="*/ 0 60000 65536"/>
              <a:gd name="T13" fmla="*/ 0 60000 65536"/>
              <a:gd name="T14" fmla="*/ 0 60000 65536"/>
              <a:gd name="T15" fmla="*/ 0 w 5452"/>
              <a:gd name="T16" fmla="*/ 0 h 66"/>
              <a:gd name="T17" fmla="*/ 5452 w 5452"/>
              <a:gd name="T18" fmla="*/ 66 h 66"/>
            </a:gdLst>
            <a:ahLst/>
            <a:cxnLst>
              <a:cxn ang="T10">
                <a:pos x="T0" y="T1"/>
              </a:cxn>
              <a:cxn ang="T11">
                <a:pos x="T2" y="T3"/>
              </a:cxn>
              <a:cxn ang="T12">
                <a:pos x="T4" y="T5"/>
              </a:cxn>
              <a:cxn ang="T13">
                <a:pos x="T6" y="T7"/>
              </a:cxn>
              <a:cxn ang="T14">
                <a:pos x="T8" y="T9"/>
              </a:cxn>
            </a:cxnLst>
            <a:rect l="T15" t="T16" r="T17" b="T18"/>
            <a:pathLst>
              <a:path w="5452" h="66">
                <a:moveTo>
                  <a:pt x="0" y="65"/>
                </a:moveTo>
                <a:lnTo>
                  <a:pt x="5451" y="65"/>
                </a:lnTo>
                <a:lnTo>
                  <a:pt x="5451" y="0"/>
                </a:lnTo>
                <a:lnTo>
                  <a:pt x="0" y="0"/>
                </a:lnTo>
                <a:lnTo>
                  <a:pt x="0" y="65"/>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204" name="Rectangle 4"/>
          <p:cNvSpPr>
            <a:spLocks noChangeArrowheads="1"/>
          </p:cNvSpPr>
          <p:nvPr/>
        </p:nvSpPr>
        <p:spPr bwMode="auto">
          <a:xfrm>
            <a:off x="376238" y="3127375"/>
            <a:ext cx="83613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9600">
                <a:solidFill>
                  <a:srgbClr val="FFFF00"/>
                </a:solidFill>
              </a:rPr>
              <a:t>M-44</a:t>
            </a:r>
          </a:p>
        </p:txBody>
      </p:sp>
    </p:spTree>
    <p:extLst>
      <p:ext uri="{BB962C8B-B14F-4D97-AF65-F5344CB8AC3E}">
        <p14:creationId xmlns:p14="http://schemas.microsoft.com/office/powerpoint/2010/main" val="12735325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4975" y="1373188"/>
            <a:ext cx="8239125" cy="927100"/>
          </a:xfrm>
        </p:spPr>
        <p:txBody>
          <a:bodyPr lIns="0" tIns="0" rIns="0" bIns="0" anchor="t">
            <a:normAutofit fontScale="90000"/>
          </a:bodyPr>
          <a:lstStyle/>
          <a:p>
            <a:pPr algn="ctr" eaLnBrk="1" fontAlgn="auto" hangingPunct="1">
              <a:spcAft>
                <a:spcPts val="0"/>
              </a:spcAft>
              <a:defRPr/>
            </a:pPr>
            <a:r>
              <a:rPr sz="6600" b="1" smtClean="0">
                <a:solidFill>
                  <a:schemeClr val="tx1"/>
                </a:solidFill>
              </a:rPr>
              <a:t>Basic Information</a:t>
            </a:r>
          </a:p>
        </p:txBody>
      </p:sp>
      <p:sp>
        <p:nvSpPr>
          <p:cNvPr id="9219" name="Freeform 3"/>
          <p:cNvSpPr>
            <a:spLocks/>
          </p:cNvSpPr>
          <p:nvPr/>
        </p:nvSpPr>
        <p:spPr bwMode="auto">
          <a:xfrm>
            <a:off x="228600" y="2359025"/>
            <a:ext cx="8653463" cy="104775"/>
          </a:xfrm>
          <a:custGeom>
            <a:avLst/>
            <a:gdLst>
              <a:gd name="T0" fmla="*/ 0 w 5451"/>
              <a:gd name="T1" fmla="*/ 2147483647 h 66"/>
              <a:gd name="T2" fmla="*/ 2147483647 w 5451"/>
              <a:gd name="T3" fmla="*/ 2147483647 h 66"/>
              <a:gd name="T4" fmla="*/ 2147483647 w 5451"/>
              <a:gd name="T5" fmla="*/ 0 h 66"/>
              <a:gd name="T6" fmla="*/ 0 w 5451"/>
              <a:gd name="T7" fmla="*/ 0 h 66"/>
              <a:gd name="T8" fmla="*/ 0 w 5451"/>
              <a:gd name="T9" fmla="*/ 2147483647 h 66"/>
              <a:gd name="T10" fmla="*/ 0 60000 65536"/>
              <a:gd name="T11" fmla="*/ 0 60000 65536"/>
              <a:gd name="T12" fmla="*/ 0 60000 65536"/>
              <a:gd name="T13" fmla="*/ 0 60000 65536"/>
              <a:gd name="T14" fmla="*/ 0 60000 65536"/>
              <a:gd name="T15" fmla="*/ 0 w 5451"/>
              <a:gd name="T16" fmla="*/ 0 h 66"/>
              <a:gd name="T17" fmla="*/ 5451 w 5451"/>
              <a:gd name="T18" fmla="*/ 66 h 66"/>
            </a:gdLst>
            <a:ahLst/>
            <a:cxnLst>
              <a:cxn ang="T10">
                <a:pos x="T0" y="T1"/>
              </a:cxn>
              <a:cxn ang="T11">
                <a:pos x="T2" y="T3"/>
              </a:cxn>
              <a:cxn ang="T12">
                <a:pos x="T4" y="T5"/>
              </a:cxn>
              <a:cxn ang="T13">
                <a:pos x="T6" y="T7"/>
              </a:cxn>
              <a:cxn ang="T14">
                <a:pos x="T8" y="T9"/>
              </a:cxn>
            </a:cxnLst>
            <a:rect l="T15" t="T16" r="T17" b="T18"/>
            <a:pathLst>
              <a:path w="5451" h="66">
                <a:moveTo>
                  <a:pt x="0" y="65"/>
                </a:moveTo>
                <a:lnTo>
                  <a:pt x="5450" y="65"/>
                </a:lnTo>
                <a:lnTo>
                  <a:pt x="5450" y="0"/>
                </a:lnTo>
                <a:lnTo>
                  <a:pt x="0" y="0"/>
                </a:lnTo>
                <a:lnTo>
                  <a:pt x="0" y="65"/>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220" name="Rectangle 4"/>
          <p:cNvSpPr>
            <a:spLocks noChangeArrowheads="1"/>
          </p:cNvSpPr>
          <p:nvPr/>
        </p:nvSpPr>
        <p:spPr bwMode="auto">
          <a:xfrm>
            <a:off x="379413" y="3124200"/>
            <a:ext cx="83613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9600">
                <a:solidFill>
                  <a:srgbClr val="FFFF00"/>
                </a:solidFill>
              </a:rPr>
              <a:t>The M-44 Device</a:t>
            </a:r>
          </a:p>
        </p:txBody>
      </p:sp>
    </p:spTree>
    <p:extLst>
      <p:ext uri="{BB962C8B-B14F-4D97-AF65-F5344CB8AC3E}">
        <p14:creationId xmlns:p14="http://schemas.microsoft.com/office/powerpoint/2010/main" val="63283495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idx="1"/>
          </p:nvPr>
        </p:nvSpPr>
        <p:spPr>
          <a:xfrm>
            <a:off x="609600" y="1981200"/>
            <a:ext cx="7894638" cy="3352800"/>
          </a:xfrm>
        </p:spPr>
        <p:txBody>
          <a:bodyPr lIns="0" tIns="0" rIns="0" bIns="0">
            <a:normAutofit fontScale="925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00"/>
                </a:solidFill>
              </a:rPr>
              <a:t>Order Form</a:t>
            </a: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00"/>
                </a:solidFill>
              </a:rPr>
              <a:t>Record of Livestock Loss</a:t>
            </a:r>
          </a:p>
          <a:p>
            <a:pPr marL="506413" lvl="1" indent="-139700" eaLnBrk="1" fontAlgn="auto" hangingPunct="1">
              <a:spcBef>
                <a:spcPct val="0"/>
              </a:spcBef>
              <a:spcAft>
                <a:spcPts val="0"/>
              </a:spcAft>
              <a:buClr>
                <a:srgbClr val="FFF287"/>
              </a:buClr>
              <a:buFontTx/>
              <a:buNone/>
              <a:defRPr/>
            </a:pPr>
            <a:r>
              <a:rPr lang="en-US" dirty="0" smtClean="0">
                <a:solidFill>
                  <a:srgbClr val="FFFFFF"/>
                </a:solidFill>
              </a:rPr>
              <a:t>Must be documented prior to application of the device</a:t>
            </a:r>
          </a:p>
          <a:p>
            <a:pPr marL="506413" lvl="1" indent="-139700" eaLnBrk="1" fontAlgn="auto" hangingPunct="1">
              <a:spcBef>
                <a:spcPct val="0"/>
              </a:spcBef>
              <a:spcAft>
                <a:spcPts val="0"/>
              </a:spcAft>
              <a:buClr>
                <a:srgbClr val="FFF287"/>
              </a:buClr>
              <a:buFontTx/>
              <a:buNone/>
              <a:defRPr/>
            </a:pPr>
            <a:endParaRPr lang="en-US"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00"/>
                </a:solidFill>
              </a:rPr>
              <a:t>Delivery of Sodium Cyanide &amp; Hardware</a:t>
            </a:r>
          </a:p>
          <a:p>
            <a:pPr marL="506413" lvl="1" indent="-139700" eaLnBrk="1" fontAlgn="auto" hangingPunct="1">
              <a:spcBef>
                <a:spcPct val="0"/>
              </a:spcBef>
              <a:spcAft>
                <a:spcPts val="0"/>
              </a:spcAft>
              <a:buClr>
                <a:srgbClr val="FFF287"/>
              </a:buClr>
              <a:buFontTx/>
              <a:buNone/>
              <a:defRPr/>
            </a:pPr>
            <a:r>
              <a:rPr lang="en-US" dirty="0" smtClean="0">
                <a:solidFill>
                  <a:srgbClr val="FFFFFF"/>
                </a:solidFill>
              </a:rPr>
              <a:t>Sodium Cyanide can be surface mailed only</a:t>
            </a:r>
          </a:p>
          <a:p>
            <a:pPr marL="506413" lvl="1" indent="-139700" eaLnBrk="1" fontAlgn="auto" hangingPunct="1">
              <a:spcBef>
                <a:spcPct val="0"/>
              </a:spcBef>
              <a:spcAft>
                <a:spcPts val="0"/>
              </a:spcAft>
              <a:buClr>
                <a:srgbClr val="FFF287"/>
              </a:buClr>
              <a:buFontTx/>
              <a:buNone/>
              <a:defRPr/>
            </a:pPr>
            <a:r>
              <a:rPr lang="en-US" dirty="0" smtClean="0">
                <a:solidFill>
                  <a:srgbClr val="FFFFFF"/>
                </a:solidFill>
              </a:rPr>
              <a:t>New Requirements for paying for order</a:t>
            </a:r>
          </a:p>
        </p:txBody>
      </p:sp>
      <p:sp>
        <p:nvSpPr>
          <p:cNvPr id="50178" name="Rectangle 2"/>
          <p:cNvSpPr>
            <a:spLocks noGrp="1" noChangeArrowheads="1"/>
          </p:cNvSpPr>
          <p:nvPr>
            <p:ph type="title"/>
          </p:nvPr>
        </p:nvSpPr>
        <p:spPr>
          <a:xfrm>
            <a:off x="40640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Purchasing Requirements</a:t>
            </a:r>
          </a:p>
        </p:txBody>
      </p:sp>
      <p:sp>
        <p:nvSpPr>
          <p:cNvPr id="52228" name="Freeform 3"/>
          <p:cNvSpPr>
            <a:spLocks/>
          </p:cNvSpPr>
          <p:nvPr/>
        </p:nvSpPr>
        <p:spPr bwMode="auto">
          <a:xfrm>
            <a:off x="268288"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5222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37116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015672"/>
              </p:ext>
            </p:extLst>
          </p:nvPr>
        </p:nvGraphicFramePr>
        <p:xfrm>
          <a:off x="2057400" y="304800"/>
          <a:ext cx="5181600" cy="5139520"/>
        </p:xfrm>
        <a:graphic>
          <a:graphicData uri="http://schemas.openxmlformats.org/presentationml/2006/ole">
            <mc:AlternateContent xmlns:mc="http://schemas.openxmlformats.org/markup-compatibility/2006">
              <mc:Choice xmlns:v="urn:schemas-microsoft-com:vml" Requires="v">
                <p:oleObj spid="_x0000_s1051" name="Acrobat Document" r:id="rId4" imgW="5829257" imgH="7543568" progId="AcroExch.Document.7">
                  <p:embed/>
                </p:oleObj>
              </mc:Choice>
              <mc:Fallback>
                <p:oleObj name="Acrobat Document" r:id="rId4" imgW="5829257" imgH="7543568" progId="AcroExch.Document.7">
                  <p:embed/>
                  <p:pic>
                    <p:nvPicPr>
                      <p:cNvPr id="0" name=""/>
                      <p:cNvPicPr/>
                      <p:nvPr/>
                    </p:nvPicPr>
                    <p:blipFill>
                      <a:blip r:embed="rId5"/>
                      <a:stretch>
                        <a:fillRect/>
                      </a:stretch>
                    </p:blipFill>
                    <p:spPr>
                      <a:xfrm>
                        <a:off x="2057400" y="304800"/>
                        <a:ext cx="5181600" cy="5139520"/>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smtClean="0"/>
              <a:t>New Stake Sign</a:t>
            </a:r>
            <a:endParaRPr lang="en-US"/>
          </a:p>
        </p:txBody>
      </p:sp>
    </p:spTree>
    <p:extLst>
      <p:ext uri="{BB962C8B-B14F-4D97-AF65-F5344CB8AC3E}">
        <p14:creationId xmlns:p14="http://schemas.microsoft.com/office/powerpoint/2010/main" val="23553538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34975" y="800100"/>
            <a:ext cx="8239125" cy="1814513"/>
          </a:xfrm>
        </p:spPr>
        <p:txBody>
          <a:bodyPr lIns="0" tIns="0" rIns="0" bIns="0" anchor="t">
            <a:normAutofit fontScale="90000"/>
          </a:bodyPr>
          <a:lstStyle/>
          <a:p>
            <a:pPr algn="ctr" eaLnBrk="1" fontAlgn="auto" hangingPunct="1">
              <a:spcAft>
                <a:spcPts val="0"/>
              </a:spcAft>
              <a:defRPr/>
            </a:pPr>
            <a:r>
              <a:rPr sz="6600" b="1" dirty="0" smtClean="0">
                <a:solidFill>
                  <a:schemeClr val="tx1"/>
                </a:solidFill>
              </a:rPr>
              <a:t>Record Keeping Requirements</a:t>
            </a:r>
          </a:p>
        </p:txBody>
      </p:sp>
      <p:sp>
        <p:nvSpPr>
          <p:cNvPr id="53251" name="Freeform 3"/>
          <p:cNvSpPr>
            <a:spLocks/>
          </p:cNvSpPr>
          <p:nvPr/>
        </p:nvSpPr>
        <p:spPr bwMode="auto">
          <a:xfrm>
            <a:off x="228600" y="2673350"/>
            <a:ext cx="8653463" cy="104775"/>
          </a:xfrm>
          <a:custGeom>
            <a:avLst/>
            <a:gdLst>
              <a:gd name="T0" fmla="*/ 0 w 5451"/>
              <a:gd name="T1" fmla="*/ 2147483647 h 66"/>
              <a:gd name="T2" fmla="*/ 2147483647 w 5451"/>
              <a:gd name="T3" fmla="*/ 2147483647 h 66"/>
              <a:gd name="T4" fmla="*/ 2147483647 w 5451"/>
              <a:gd name="T5" fmla="*/ 0 h 66"/>
              <a:gd name="T6" fmla="*/ 0 w 5451"/>
              <a:gd name="T7" fmla="*/ 0 h 66"/>
              <a:gd name="T8" fmla="*/ 0 w 5451"/>
              <a:gd name="T9" fmla="*/ 2147483647 h 66"/>
              <a:gd name="T10" fmla="*/ 0 60000 65536"/>
              <a:gd name="T11" fmla="*/ 0 60000 65536"/>
              <a:gd name="T12" fmla="*/ 0 60000 65536"/>
              <a:gd name="T13" fmla="*/ 0 60000 65536"/>
              <a:gd name="T14" fmla="*/ 0 60000 65536"/>
              <a:gd name="T15" fmla="*/ 0 w 5451"/>
              <a:gd name="T16" fmla="*/ 0 h 66"/>
              <a:gd name="T17" fmla="*/ 5451 w 5451"/>
              <a:gd name="T18" fmla="*/ 66 h 66"/>
            </a:gdLst>
            <a:ahLst/>
            <a:cxnLst>
              <a:cxn ang="T10">
                <a:pos x="T0" y="T1"/>
              </a:cxn>
              <a:cxn ang="T11">
                <a:pos x="T2" y="T3"/>
              </a:cxn>
              <a:cxn ang="T12">
                <a:pos x="T4" y="T5"/>
              </a:cxn>
              <a:cxn ang="T13">
                <a:pos x="T6" y="T7"/>
              </a:cxn>
              <a:cxn ang="T14">
                <a:pos x="T8" y="T9"/>
              </a:cxn>
            </a:cxnLst>
            <a:rect l="T15" t="T16" r="T17" b="T18"/>
            <a:pathLst>
              <a:path w="5451" h="66">
                <a:moveTo>
                  <a:pt x="0" y="65"/>
                </a:moveTo>
                <a:lnTo>
                  <a:pt x="5450" y="65"/>
                </a:lnTo>
                <a:lnTo>
                  <a:pt x="5450" y="0"/>
                </a:lnTo>
                <a:lnTo>
                  <a:pt x="0" y="0"/>
                </a:lnTo>
                <a:lnTo>
                  <a:pt x="0" y="65"/>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3252" name="Rectangle 4"/>
          <p:cNvSpPr>
            <a:spLocks noChangeArrowheads="1"/>
          </p:cNvSpPr>
          <p:nvPr/>
        </p:nvSpPr>
        <p:spPr bwMode="auto">
          <a:xfrm>
            <a:off x="379413" y="3238500"/>
            <a:ext cx="83613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9600">
                <a:solidFill>
                  <a:srgbClr val="FFFF00"/>
                </a:solidFill>
              </a:rPr>
              <a:t>M-44</a:t>
            </a:r>
          </a:p>
        </p:txBody>
      </p:sp>
    </p:spTree>
    <p:extLst>
      <p:ext uri="{BB962C8B-B14F-4D97-AF65-F5344CB8AC3E}">
        <p14:creationId xmlns:p14="http://schemas.microsoft.com/office/powerpoint/2010/main" val="262865466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idx="1"/>
          </p:nvPr>
        </p:nvSpPr>
        <p:spPr>
          <a:xfrm>
            <a:off x="685800" y="2209800"/>
            <a:ext cx="7894638" cy="2814638"/>
          </a:xfrm>
        </p:spPr>
        <p:txBody>
          <a:bodyPr lIns="0" tIns="0" rIns="0" bIns="0">
            <a:normAutofit fontScale="77500" lnSpcReduction="2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Wyoming has a monthly reporting requirement and a </a:t>
            </a:r>
            <a:r>
              <a:rPr lang="en-US" sz="3600" dirty="0" smtClean="0">
                <a:solidFill>
                  <a:srgbClr val="FFFF00"/>
                </a:solidFill>
              </a:rPr>
              <a:t>new requirement that you notify WDA ASAP</a:t>
            </a:r>
            <a:r>
              <a:rPr lang="en-US" sz="3600" baseline="0" dirty="0" smtClean="0">
                <a:solidFill>
                  <a:srgbClr val="FFFF00"/>
                </a:solidFill>
              </a:rPr>
              <a:t> or within 14 days of placement with a GPS  location.  </a:t>
            </a:r>
            <a:r>
              <a:rPr lang="en-US" sz="3600" b="1" baseline="0" dirty="0" smtClean="0">
                <a:solidFill>
                  <a:srgbClr val="FFFF00"/>
                </a:solidFill>
              </a:rPr>
              <a:t>NEW FORM</a:t>
            </a:r>
            <a:endParaRPr lang="en-US" sz="3600" b="1" dirty="0" smtClean="0">
              <a:solidFill>
                <a:srgbClr val="FFFF00"/>
              </a:solidFill>
            </a:endParaRP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No report necessary if no devices are in use</a:t>
            </a: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Rule of thumb is: </a:t>
            </a:r>
            <a:r>
              <a:rPr lang="en-US" sz="3600" dirty="0" smtClean="0">
                <a:solidFill>
                  <a:srgbClr val="FFFF00"/>
                </a:solidFill>
              </a:rPr>
              <a:t>Document everything</a:t>
            </a:r>
          </a:p>
        </p:txBody>
      </p:sp>
      <p:sp>
        <p:nvSpPr>
          <p:cNvPr id="52226" name="Rectangle 2"/>
          <p:cNvSpPr>
            <a:spLocks noGrp="1" noChangeArrowheads="1"/>
          </p:cNvSpPr>
          <p:nvPr>
            <p:ph type="title"/>
          </p:nvPr>
        </p:nvSpPr>
        <p:spPr>
          <a:xfrm>
            <a:off x="40322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Record Keeping</a:t>
            </a:r>
          </a:p>
        </p:txBody>
      </p:sp>
      <p:sp>
        <p:nvSpPr>
          <p:cNvPr id="54276" name="Freeform 3"/>
          <p:cNvSpPr>
            <a:spLocks/>
          </p:cNvSpPr>
          <p:nvPr/>
        </p:nvSpPr>
        <p:spPr bwMode="auto">
          <a:xfrm>
            <a:off x="265113"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5427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51370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BBE55DD8-1493-4D82-8977-D99F100393EB}" type="slidenum">
              <a:rPr lang="en-US" smtClean="0"/>
              <a:pPr/>
              <a:t>54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27314"/>
            <a:ext cx="7924800" cy="4811486"/>
          </a:xfrm>
          <a:prstGeom prst="rect">
            <a:avLst/>
          </a:prstGeom>
        </p:spPr>
      </p:pic>
    </p:spTree>
    <p:extLst>
      <p:ext uri="{BB962C8B-B14F-4D97-AF65-F5344CB8AC3E}">
        <p14:creationId xmlns:p14="http://schemas.microsoft.com/office/powerpoint/2010/main" val="406173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8001000" cy="4616648"/>
          </a:xfrm>
          <a:prstGeom prst="rect">
            <a:avLst/>
          </a:prstGeom>
          <a:noFill/>
        </p:spPr>
        <p:txBody>
          <a:bodyPr wrap="square" rtlCol="0">
            <a:spAutoFit/>
          </a:bodyPr>
          <a:lstStyle/>
          <a:p>
            <a:pPr algn="ctr"/>
            <a:r>
              <a:rPr lang="en-US" dirty="0" smtClean="0">
                <a:solidFill>
                  <a:srgbClr val="FFFF00"/>
                </a:solidFill>
              </a:rPr>
              <a:t>If placing M-44s on State lands</a:t>
            </a:r>
          </a:p>
          <a:p>
            <a:pPr algn="ctr"/>
            <a:endParaRPr lang="en-US" dirty="0">
              <a:solidFill>
                <a:srgbClr val="FFFF00"/>
              </a:solidFill>
            </a:endParaRPr>
          </a:p>
          <a:p>
            <a:r>
              <a:rPr lang="en-US" dirty="0" smtClean="0">
                <a:solidFill>
                  <a:srgbClr val="FFFF00"/>
                </a:solidFill>
              </a:rPr>
              <a:t>Mark which M-44 locations were  set on State lands on the Form</a:t>
            </a:r>
          </a:p>
          <a:p>
            <a:endParaRPr lang="en-US" dirty="0">
              <a:solidFill>
                <a:srgbClr val="FFFF00"/>
              </a:solidFill>
            </a:endParaRPr>
          </a:p>
          <a:p>
            <a:r>
              <a:rPr lang="en-US" b="1" u="sng" dirty="0" smtClean="0">
                <a:solidFill>
                  <a:srgbClr val="C00000"/>
                </a:solidFill>
              </a:rPr>
              <a:t>Send placement form copy to:</a:t>
            </a:r>
          </a:p>
          <a:p>
            <a:endParaRPr lang="en-US" dirty="0" smtClean="0">
              <a:solidFill>
                <a:srgbClr val="FFFF00"/>
              </a:solidFill>
            </a:endParaRPr>
          </a:p>
          <a:p>
            <a:r>
              <a:rPr lang="en-US" sz="2400" dirty="0">
                <a:solidFill>
                  <a:srgbClr val="FFFF00"/>
                </a:solidFill>
                <a:latin typeface="Arial Narrow" panose="020B0606020202030204" pitchFamily="34" charset="0"/>
                <a:cs typeface="Times New Roman" panose="02020603050405020304" pitchFamily="18" charset="0"/>
              </a:rPr>
              <a:t>O</a:t>
            </a:r>
            <a:r>
              <a:rPr lang="en-US" sz="2800" dirty="0" smtClean="0">
                <a:solidFill>
                  <a:srgbClr val="FFFF00"/>
                </a:solidFill>
                <a:latin typeface="Arial Narrow" panose="020B0606020202030204" pitchFamily="34" charset="0"/>
                <a:cs typeface="Times New Roman" panose="02020603050405020304" pitchFamily="18" charset="0"/>
              </a:rPr>
              <a:t>ffice of State Lands and Investments</a:t>
            </a:r>
          </a:p>
          <a:p>
            <a:r>
              <a:rPr lang="en-US" sz="2800" dirty="0" smtClean="0">
                <a:solidFill>
                  <a:srgbClr val="FFFF00"/>
                </a:solidFill>
              </a:rPr>
              <a:t>Field Services Division</a:t>
            </a:r>
          </a:p>
          <a:p>
            <a:r>
              <a:rPr lang="en-US" sz="2800" dirty="0" smtClean="0">
                <a:solidFill>
                  <a:srgbClr val="FFFF00"/>
                </a:solidFill>
              </a:rPr>
              <a:t>Attn. Ben Bump</a:t>
            </a:r>
          </a:p>
          <a:p>
            <a:r>
              <a:rPr lang="en-US" sz="2800" dirty="0">
                <a:solidFill>
                  <a:srgbClr val="FFFF00"/>
                </a:solidFill>
              </a:rPr>
              <a:t>Herschler Building, Suite W103</a:t>
            </a:r>
          </a:p>
          <a:p>
            <a:r>
              <a:rPr lang="en-US" sz="2800" dirty="0">
                <a:solidFill>
                  <a:srgbClr val="FFFF00"/>
                </a:solidFill>
              </a:rPr>
              <a:t>122 W. 25th Street</a:t>
            </a:r>
          </a:p>
          <a:p>
            <a:r>
              <a:rPr lang="en-US" sz="2800" dirty="0">
                <a:solidFill>
                  <a:srgbClr val="FFFF00"/>
                </a:solidFill>
              </a:rPr>
              <a:t>Cheyenne, WY 82002</a:t>
            </a:r>
          </a:p>
          <a:p>
            <a:endParaRPr lang="en-US" dirty="0">
              <a:solidFill>
                <a:srgbClr val="FFFF00"/>
              </a:solidFill>
            </a:endParaRPr>
          </a:p>
        </p:txBody>
      </p:sp>
    </p:spTree>
    <p:extLst>
      <p:ext uri="{BB962C8B-B14F-4D97-AF65-F5344CB8AC3E}">
        <p14:creationId xmlns:p14="http://schemas.microsoft.com/office/powerpoint/2010/main" val="2576603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BBE55DD8-1493-4D82-8977-D99F100393EB}" type="slidenum">
              <a:rPr lang="en-US" smtClean="0"/>
              <a:pPr/>
              <a:t>56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04800"/>
            <a:ext cx="4439147" cy="6297040"/>
          </a:xfrm>
          <a:prstGeom prst="rect">
            <a:avLst/>
          </a:prstGeom>
        </p:spPr>
      </p:pic>
    </p:spTree>
    <p:extLst>
      <p:ext uri="{BB962C8B-B14F-4D97-AF65-F5344CB8AC3E}">
        <p14:creationId xmlns:p14="http://schemas.microsoft.com/office/powerpoint/2010/main" val="3072606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BBE55DD8-1493-4D82-8977-D99F100393EB}" type="slidenum">
              <a:rPr lang="en-US" smtClean="0"/>
              <a:pPr/>
              <a:t>57</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533400"/>
            <a:ext cx="7334035" cy="5667207"/>
          </a:xfrm>
          <a:prstGeom prst="rect">
            <a:avLst/>
          </a:prstGeom>
        </p:spPr>
      </p:pic>
    </p:spTree>
    <p:extLst>
      <p:ext uri="{BB962C8B-B14F-4D97-AF65-F5344CB8AC3E}">
        <p14:creationId xmlns:p14="http://schemas.microsoft.com/office/powerpoint/2010/main" val="4834288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Grp="1" noChangeArrowheads="1"/>
          </p:cNvSpPr>
          <p:nvPr>
            <p:ph idx="1"/>
          </p:nvPr>
        </p:nvSpPr>
        <p:spPr>
          <a:xfrm>
            <a:off x="685800" y="1905000"/>
            <a:ext cx="7894638" cy="3295650"/>
          </a:xfrm>
        </p:spPr>
        <p:txBody>
          <a:bodyPr lIns="0" tIns="0" rIns="0" bIns="0">
            <a:normAutofit fontScale="92500" lnSpcReduction="2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00"/>
                </a:solidFill>
              </a:rPr>
              <a:t>Everything</a:t>
            </a:r>
            <a:r>
              <a:rPr lang="en-US" sz="3600" dirty="0" smtClean="0">
                <a:solidFill>
                  <a:srgbClr val="FFFFFF"/>
                </a:solidFill>
              </a:rPr>
              <a:t> on the reporting form must be completed to meet EPA requirements</a:t>
            </a: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Record of Livestock Loss </a:t>
            </a:r>
            <a:r>
              <a:rPr lang="en-US" sz="3600" dirty="0" smtClean="0">
                <a:solidFill>
                  <a:srgbClr val="FFFF00"/>
                </a:solidFill>
              </a:rPr>
              <a:t>must</a:t>
            </a:r>
            <a:r>
              <a:rPr lang="en-US" sz="3600" dirty="0" smtClean="0">
                <a:solidFill>
                  <a:srgbClr val="FFFFFF"/>
                </a:solidFill>
              </a:rPr>
              <a:t> be completed</a:t>
            </a:r>
          </a:p>
          <a:p>
            <a:pPr marL="252413" indent="-252413" eaLnBrk="1" fontAlgn="auto" hangingPunct="1">
              <a:spcBef>
                <a:spcPct val="0"/>
              </a:spcBef>
              <a:spcAft>
                <a:spcPts val="0"/>
              </a:spcAft>
              <a:buClr>
                <a:srgbClr val="FFF287"/>
              </a:buClr>
              <a:buFont typeface="Times New Roman" pitchFamily="18" charset="0"/>
              <a:buNone/>
              <a:defRPr/>
            </a:pPr>
            <a:endParaRPr lang="en-US" sz="3600"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Adjoining Landowner </a:t>
            </a: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Permission/Notification</a:t>
            </a:r>
            <a:r>
              <a:rPr lang="en-US" sz="3600" baseline="0" dirty="0" smtClean="0">
                <a:solidFill>
                  <a:srgbClr val="FFFFFF"/>
                </a:solidFill>
              </a:rPr>
              <a:t> </a:t>
            </a:r>
            <a:r>
              <a:rPr lang="en-US" sz="3600" dirty="0" smtClean="0">
                <a:solidFill>
                  <a:srgbClr val="FFFFFF"/>
                </a:solidFill>
              </a:rPr>
              <a:t>Form</a:t>
            </a:r>
          </a:p>
        </p:txBody>
      </p:sp>
      <p:sp>
        <p:nvSpPr>
          <p:cNvPr id="53250" name="Rectangle 2"/>
          <p:cNvSpPr>
            <a:spLocks noGrp="1" noChangeArrowheads="1"/>
          </p:cNvSpPr>
          <p:nvPr>
            <p:ph type="title"/>
          </p:nvPr>
        </p:nvSpPr>
        <p:spPr>
          <a:xfrm>
            <a:off x="40163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Record Keeping</a:t>
            </a:r>
          </a:p>
        </p:txBody>
      </p:sp>
      <p:sp>
        <p:nvSpPr>
          <p:cNvPr id="55300" name="Freeform 3"/>
          <p:cNvSpPr>
            <a:spLocks/>
          </p:cNvSpPr>
          <p:nvPr/>
        </p:nvSpPr>
        <p:spPr bwMode="auto">
          <a:xfrm>
            <a:off x="26352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5530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29180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idx="1"/>
          </p:nvPr>
        </p:nvSpPr>
        <p:spPr>
          <a:xfrm>
            <a:off x="647700" y="2035175"/>
            <a:ext cx="7894638" cy="4449763"/>
          </a:xfrm>
        </p:spPr>
        <p:txBody>
          <a:bodyPr lIns="0" tIns="0" rIns="0" bIns="0"/>
          <a:lstStyle/>
          <a:p>
            <a:pPr marL="252413" indent="-252413" eaLnBrk="1" hangingPunct="1">
              <a:spcBef>
                <a:spcPct val="0"/>
              </a:spcBef>
              <a:buClr>
                <a:srgbClr val="FFF287"/>
              </a:buClr>
              <a:buFont typeface="Times New Roman" pitchFamily="18" charset="0"/>
              <a:buNone/>
            </a:pPr>
            <a:r>
              <a:rPr lang="en-US" altLang="en-US" sz="3600" dirty="0" smtClean="0">
                <a:solidFill>
                  <a:srgbClr val="FFFFFF"/>
                </a:solidFill>
              </a:rPr>
              <a:t>Usual and customary information:</a:t>
            </a:r>
          </a:p>
          <a:p>
            <a:pPr marL="506413" lvl="1" indent="-139700" eaLnBrk="1" hangingPunct="1">
              <a:spcBef>
                <a:spcPct val="0"/>
              </a:spcBef>
              <a:buClr>
                <a:srgbClr val="FFF287"/>
              </a:buClr>
              <a:buFontTx/>
              <a:buNone/>
            </a:pPr>
            <a:r>
              <a:rPr lang="en-US" altLang="en-US" dirty="0" smtClean="0">
                <a:solidFill>
                  <a:srgbClr val="FFFFFF"/>
                </a:solidFill>
              </a:rPr>
              <a:t>Name, address, license number #</a:t>
            </a:r>
          </a:p>
          <a:p>
            <a:pPr marL="252413" indent="-252413" eaLnBrk="1" hangingPunct="1">
              <a:spcBef>
                <a:spcPct val="0"/>
              </a:spcBef>
              <a:buClr>
                <a:srgbClr val="FFF287"/>
              </a:buClr>
              <a:buFont typeface="Times New Roman" pitchFamily="18" charset="0"/>
              <a:buNone/>
            </a:pPr>
            <a:r>
              <a:rPr lang="en-US" altLang="en-US" sz="3600" dirty="0" smtClean="0">
                <a:solidFill>
                  <a:srgbClr val="FFFFFF"/>
                </a:solidFill>
              </a:rPr>
              <a:t>Records must include but not limited to:</a:t>
            </a:r>
          </a:p>
          <a:p>
            <a:pPr marL="506413" lvl="1" indent="-139700" eaLnBrk="1" hangingPunct="1">
              <a:spcBef>
                <a:spcPct val="0"/>
              </a:spcBef>
              <a:buClr>
                <a:srgbClr val="FFF287"/>
              </a:buClr>
              <a:buFontTx/>
              <a:buNone/>
            </a:pPr>
            <a:r>
              <a:rPr lang="en-US" altLang="en-US" dirty="0" smtClean="0">
                <a:solidFill>
                  <a:srgbClr val="FFFFFF"/>
                </a:solidFill>
              </a:rPr>
              <a:t>Number of devices placed</a:t>
            </a:r>
          </a:p>
          <a:p>
            <a:pPr marL="506413" lvl="1" indent="-139700" eaLnBrk="1" hangingPunct="1">
              <a:spcBef>
                <a:spcPct val="0"/>
              </a:spcBef>
              <a:buClr>
                <a:srgbClr val="FFF287"/>
              </a:buClr>
              <a:buFontTx/>
              <a:buNone/>
            </a:pPr>
            <a:r>
              <a:rPr lang="en-US" altLang="en-US" dirty="0" smtClean="0">
                <a:solidFill>
                  <a:srgbClr val="FFFFFF"/>
                </a:solidFill>
              </a:rPr>
              <a:t>Location of each device </a:t>
            </a:r>
            <a:r>
              <a:rPr lang="en-US" altLang="en-US" dirty="0" smtClean="0">
                <a:solidFill>
                  <a:srgbClr val="FFFF00"/>
                </a:solidFill>
              </a:rPr>
              <a:t>by GPS</a:t>
            </a:r>
          </a:p>
          <a:p>
            <a:pPr marL="506413" lvl="1" indent="-139700" eaLnBrk="1" hangingPunct="1">
              <a:spcBef>
                <a:spcPct val="0"/>
              </a:spcBef>
              <a:buClr>
                <a:srgbClr val="FFF287"/>
              </a:buClr>
              <a:buFontTx/>
              <a:buNone/>
            </a:pPr>
            <a:r>
              <a:rPr lang="en-US" altLang="en-US" dirty="0" smtClean="0">
                <a:solidFill>
                  <a:srgbClr val="FFFFFF"/>
                </a:solidFill>
              </a:rPr>
              <a:t>Date of placement &amp; inspection, and date of removal</a:t>
            </a:r>
          </a:p>
          <a:p>
            <a:pPr marL="506413" lvl="1" indent="-139700" eaLnBrk="1" hangingPunct="1">
              <a:spcBef>
                <a:spcPct val="0"/>
              </a:spcBef>
              <a:buClr>
                <a:srgbClr val="FFF287"/>
              </a:buClr>
              <a:buFontTx/>
              <a:buNone/>
            </a:pPr>
            <a:r>
              <a:rPr lang="en-US" altLang="en-US" dirty="0" smtClean="0">
                <a:solidFill>
                  <a:srgbClr val="FFFFFF"/>
                </a:solidFill>
              </a:rPr>
              <a:t>Number discharged &amp; reason for discharge</a:t>
            </a:r>
          </a:p>
          <a:p>
            <a:pPr marL="506413" lvl="1" indent="-139700" eaLnBrk="1" hangingPunct="1">
              <a:spcBef>
                <a:spcPct val="0"/>
              </a:spcBef>
              <a:buClr>
                <a:srgbClr val="FFF287"/>
              </a:buClr>
              <a:buFontTx/>
              <a:buNone/>
            </a:pPr>
            <a:r>
              <a:rPr lang="en-US" altLang="en-US" dirty="0" smtClean="0">
                <a:solidFill>
                  <a:srgbClr val="FFFFFF"/>
                </a:solidFill>
              </a:rPr>
              <a:t>Species of animals taken</a:t>
            </a:r>
          </a:p>
          <a:p>
            <a:pPr marL="506413" lvl="1" indent="-139700" eaLnBrk="1" hangingPunct="1">
              <a:spcBef>
                <a:spcPct val="0"/>
              </a:spcBef>
              <a:buClr>
                <a:srgbClr val="FFF287"/>
              </a:buClr>
              <a:buFontTx/>
              <a:buNone/>
            </a:pPr>
            <a:r>
              <a:rPr lang="en-US" altLang="en-US" dirty="0" smtClean="0">
                <a:solidFill>
                  <a:srgbClr val="FFFFFF"/>
                </a:solidFill>
              </a:rPr>
              <a:t>Any accidents to humans/domestic animals</a:t>
            </a:r>
          </a:p>
        </p:txBody>
      </p:sp>
      <p:sp>
        <p:nvSpPr>
          <p:cNvPr id="54274" name="Rectangle 2"/>
          <p:cNvSpPr>
            <a:spLocks noGrp="1" noChangeArrowheads="1"/>
          </p:cNvSpPr>
          <p:nvPr>
            <p:ph type="title"/>
          </p:nvPr>
        </p:nvSpPr>
        <p:spPr>
          <a:xfrm>
            <a:off x="40163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Record Keeping</a:t>
            </a:r>
          </a:p>
        </p:txBody>
      </p:sp>
      <p:sp>
        <p:nvSpPr>
          <p:cNvPr id="56324" name="Freeform 3"/>
          <p:cNvSpPr>
            <a:spLocks/>
          </p:cNvSpPr>
          <p:nvPr/>
        </p:nvSpPr>
        <p:spPr bwMode="auto">
          <a:xfrm>
            <a:off x="263525"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5632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8915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idx="1"/>
          </p:nvPr>
        </p:nvSpPr>
        <p:spPr>
          <a:xfrm>
            <a:off x="762000" y="2286000"/>
            <a:ext cx="8229600" cy="3941763"/>
          </a:xfrm>
        </p:spPr>
        <p:txBody>
          <a:bodyPr lIns="0" tIns="0" rIns="0" bIns="0">
            <a:normAutofit lnSpcReduction="10000"/>
          </a:bodyPr>
          <a:lstStyle/>
          <a:p>
            <a:pPr marL="252413" indent="-252413" eaLnBrk="1" hangingPunct="1">
              <a:spcBef>
                <a:spcPct val="0"/>
              </a:spcBef>
              <a:buClr>
                <a:srgbClr val="FFF287"/>
              </a:buClr>
              <a:buFont typeface="Times New Roman" pitchFamily="18" charset="0"/>
              <a:buNone/>
            </a:pPr>
            <a:r>
              <a:rPr lang="en-US" altLang="en-US" sz="2400" dirty="0" smtClean="0"/>
              <a:t>1967 – M-44 was adopted as a replacement for the Coyote Getter</a:t>
            </a:r>
          </a:p>
          <a:p>
            <a:pPr marL="252413" indent="-252413" eaLnBrk="1" hangingPunct="1">
              <a:spcBef>
                <a:spcPct val="0"/>
              </a:spcBef>
              <a:buClr>
                <a:srgbClr val="FFF287"/>
              </a:buClr>
              <a:buFont typeface="Times New Roman" pitchFamily="18" charset="0"/>
              <a:buNone/>
            </a:pPr>
            <a:r>
              <a:rPr lang="en-US" altLang="en-US" sz="2400" dirty="0" smtClean="0"/>
              <a:t>1972 - Nixon banned all uses of the M-44</a:t>
            </a:r>
          </a:p>
          <a:p>
            <a:pPr marL="252413" indent="-252413" eaLnBrk="1" hangingPunct="1">
              <a:spcBef>
                <a:spcPct val="0"/>
              </a:spcBef>
              <a:buClr>
                <a:srgbClr val="FFF287"/>
              </a:buClr>
              <a:buFont typeface="Times New Roman" pitchFamily="18" charset="0"/>
              <a:buNone/>
            </a:pPr>
            <a:r>
              <a:rPr lang="en-US" altLang="en-US" sz="2400" dirty="0" smtClean="0"/>
              <a:t>1974-75 EPA issued 9 experimental use permits for          research</a:t>
            </a:r>
          </a:p>
          <a:p>
            <a:pPr marL="252413" indent="-252413" eaLnBrk="1" hangingPunct="1">
              <a:spcBef>
                <a:spcPct val="0"/>
              </a:spcBef>
              <a:buClr>
                <a:srgbClr val="FFF287"/>
              </a:buClr>
              <a:buFont typeface="Times New Roman" pitchFamily="18" charset="0"/>
              <a:buNone/>
            </a:pPr>
            <a:r>
              <a:rPr lang="en-US" altLang="en-US" sz="2400" dirty="0" smtClean="0"/>
              <a:t>Sept. 16, 1975 EPA issued full registration for M-44, but placed 26 Restrictions on its use,</a:t>
            </a:r>
            <a:r>
              <a:rPr lang="en-US" altLang="en-US" sz="2400" baseline="0" dirty="0" smtClean="0"/>
              <a:t> now 27 restrictions.</a:t>
            </a:r>
          </a:p>
          <a:p>
            <a:pPr marL="252413" indent="-252413" eaLnBrk="1" hangingPunct="1">
              <a:spcBef>
                <a:spcPct val="0"/>
              </a:spcBef>
              <a:buClr>
                <a:srgbClr val="FFF287"/>
              </a:buClr>
              <a:buFont typeface="Times New Roman" pitchFamily="18" charset="0"/>
              <a:buNone/>
            </a:pPr>
            <a:endParaRPr lang="en-US" altLang="en-US" sz="2400" baseline="0" dirty="0" smtClean="0"/>
          </a:p>
          <a:p>
            <a:pPr marL="252413" indent="-252413" eaLnBrk="1" hangingPunct="1">
              <a:spcBef>
                <a:spcPct val="0"/>
              </a:spcBef>
              <a:buClr>
                <a:srgbClr val="FFF287"/>
              </a:buClr>
              <a:buFont typeface="Times New Roman" pitchFamily="18" charset="0"/>
              <a:buNone/>
            </a:pPr>
            <a:r>
              <a:rPr lang="en-US" altLang="en-US" sz="2400" baseline="0" dirty="0" smtClean="0"/>
              <a:t>May 28 1976 President ford issued executive order </a:t>
            </a:r>
            <a:r>
              <a:rPr lang="en-US" altLang="en-US" sz="2400" baseline="0" dirty="0" smtClean="0">
                <a:latin typeface="Arial" panose="020B0604020202020204" pitchFamily="34" charset="0"/>
                <a:cs typeface="Arial" panose="020B0604020202020204" pitchFamily="34" charset="0"/>
              </a:rPr>
              <a:t>11917</a:t>
            </a:r>
            <a:r>
              <a:rPr lang="en-US" altLang="en-US" sz="2400" baseline="0" dirty="0" smtClean="0"/>
              <a:t> which allows only federal employees to use M-44’s on Federal Lands.</a:t>
            </a:r>
            <a:endParaRPr lang="en-US" altLang="en-US" sz="2400" dirty="0" smtClean="0"/>
          </a:p>
        </p:txBody>
      </p:sp>
      <p:sp>
        <p:nvSpPr>
          <p:cNvPr id="7170" name="Rectangle 2"/>
          <p:cNvSpPr>
            <a:spLocks noGrp="1" noChangeArrowheads="1"/>
          </p:cNvSpPr>
          <p:nvPr>
            <p:ph type="title"/>
          </p:nvPr>
        </p:nvSpPr>
        <p:spPr>
          <a:xfrm>
            <a:off x="4222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0244" name="Freeform 3"/>
          <p:cNvSpPr>
            <a:spLocks/>
          </p:cNvSpPr>
          <p:nvPr/>
        </p:nvSpPr>
        <p:spPr bwMode="auto">
          <a:xfrm>
            <a:off x="28416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024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6" name="Rectangle 5"/>
          <p:cNvSpPr>
            <a:spLocks noChangeArrowheads="1"/>
          </p:cNvSpPr>
          <p:nvPr/>
        </p:nvSpPr>
        <p:spPr bwMode="auto">
          <a:xfrm>
            <a:off x="454025" y="1538288"/>
            <a:ext cx="21383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M-44 History</a:t>
            </a:r>
          </a:p>
        </p:txBody>
      </p:sp>
    </p:spTree>
    <p:extLst>
      <p:ext uri="{BB962C8B-B14F-4D97-AF65-F5344CB8AC3E}">
        <p14:creationId xmlns:p14="http://schemas.microsoft.com/office/powerpoint/2010/main" val="329451233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idx="1"/>
          </p:nvPr>
        </p:nvSpPr>
        <p:spPr>
          <a:xfrm>
            <a:off x="533400" y="1981200"/>
            <a:ext cx="7893050" cy="2932113"/>
          </a:xfrm>
        </p:spPr>
        <p:txBody>
          <a:bodyPr lIns="0" tIns="0" rIns="0" bIns="0">
            <a:normAutofit fontScale="92500"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FF"/>
                </a:solidFill>
              </a:rPr>
              <a:t>In addition, document the following on the M-44 report:</a:t>
            </a:r>
          </a:p>
          <a:p>
            <a:pPr marL="506413" lvl="1" indent="-139700" eaLnBrk="1" fontAlgn="auto" hangingPunct="1">
              <a:spcBef>
                <a:spcPct val="0"/>
              </a:spcBef>
              <a:spcAft>
                <a:spcPts val="0"/>
              </a:spcAft>
              <a:buClr>
                <a:srgbClr val="FFF287"/>
              </a:buClr>
              <a:buFont typeface="Arial" pitchFamily="34" charset="0"/>
              <a:buChar char="•"/>
              <a:defRPr/>
            </a:pPr>
            <a:r>
              <a:rPr lang="en-US" sz="3000" dirty="0" smtClean="0">
                <a:solidFill>
                  <a:srgbClr val="FFFFFF"/>
                </a:solidFill>
              </a:rPr>
              <a:t>Size of treatment area</a:t>
            </a:r>
          </a:p>
          <a:p>
            <a:pPr marL="506413" lvl="1" indent="-139700" eaLnBrk="1" fontAlgn="auto" hangingPunct="1">
              <a:spcBef>
                <a:spcPct val="0"/>
              </a:spcBef>
              <a:spcAft>
                <a:spcPts val="0"/>
              </a:spcAft>
              <a:buClr>
                <a:srgbClr val="FFF287"/>
              </a:buClr>
              <a:buFont typeface="Arial" pitchFamily="34" charset="0"/>
              <a:buChar char="•"/>
              <a:defRPr/>
            </a:pPr>
            <a:r>
              <a:rPr lang="en-US" sz="3000" dirty="0" smtClean="0">
                <a:solidFill>
                  <a:srgbClr val="FFFFFF"/>
                </a:solidFill>
              </a:rPr>
              <a:t>Method of disposal</a:t>
            </a:r>
          </a:p>
          <a:p>
            <a:pPr marL="506413" lvl="1" indent="-139700" eaLnBrk="1" fontAlgn="auto" hangingPunct="1">
              <a:spcBef>
                <a:spcPct val="0"/>
              </a:spcBef>
              <a:spcAft>
                <a:spcPts val="0"/>
              </a:spcAft>
              <a:buClr>
                <a:srgbClr val="FFF287"/>
              </a:buClr>
              <a:buFontTx/>
              <a:buNone/>
              <a:defRPr/>
            </a:pPr>
            <a:endParaRPr lang="en-US"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sz="3600" dirty="0" smtClean="0">
                <a:solidFill>
                  <a:srgbClr val="FFFF00"/>
                </a:solidFill>
              </a:rPr>
              <a:t>Records must be kept by the applicator for a minimum of two years</a:t>
            </a:r>
          </a:p>
        </p:txBody>
      </p:sp>
      <p:sp>
        <p:nvSpPr>
          <p:cNvPr id="55298" name="Rectangle 2"/>
          <p:cNvSpPr>
            <a:spLocks noGrp="1" noChangeArrowheads="1"/>
          </p:cNvSpPr>
          <p:nvPr>
            <p:ph type="title"/>
          </p:nvPr>
        </p:nvSpPr>
        <p:spPr>
          <a:xfrm>
            <a:off x="40005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Record Keeping</a:t>
            </a:r>
          </a:p>
        </p:txBody>
      </p:sp>
      <p:sp>
        <p:nvSpPr>
          <p:cNvPr id="57348" name="Freeform 3"/>
          <p:cNvSpPr>
            <a:spLocks/>
          </p:cNvSpPr>
          <p:nvPr/>
        </p:nvSpPr>
        <p:spPr bwMode="auto">
          <a:xfrm>
            <a:off x="261938"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5734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92104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idx="1"/>
          </p:nvPr>
        </p:nvSpPr>
        <p:spPr>
          <a:xfrm>
            <a:off x="685800" y="1752600"/>
            <a:ext cx="7893050" cy="4191000"/>
          </a:xfrm>
        </p:spPr>
        <p:txBody>
          <a:bodyPr lIns="0" tIns="0" rIns="0" bIns="0">
            <a:normAutofit lnSpcReduction="10000"/>
          </a:bodyPr>
          <a:lstStyle/>
          <a:p>
            <a:pPr marL="252413" indent="-252413" eaLnBrk="1" hangingPunct="1">
              <a:spcBef>
                <a:spcPct val="0"/>
              </a:spcBef>
              <a:buClr>
                <a:srgbClr val="FFF287"/>
              </a:buClr>
              <a:buFontTx/>
              <a:buNone/>
            </a:pPr>
            <a:r>
              <a:rPr lang="en-US" altLang="en-US" sz="3600" dirty="0" smtClean="0">
                <a:solidFill>
                  <a:srgbClr val="FFFF00"/>
                </a:solidFill>
              </a:rPr>
              <a:t>Review of forms:</a:t>
            </a:r>
          </a:p>
          <a:p>
            <a:pPr marL="252413" indent="-252413" eaLnBrk="1" hangingPunct="1">
              <a:spcBef>
                <a:spcPct val="0"/>
              </a:spcBef>
              <a:buClr>
                <a:srgbClr val="FFF287"/>
              </a:buClr>
              <a:buFontTx/>
              <a:buNone/>
            </a:pPr>
            <a:endParaRPr lang="en-US" altLang="en-US" sz="3600" dirty="0" smtClean="0">
              <a:solidFill>
                <a:srgbClr val="FFFF00"/>
              </a:solidFill>
            </a:endParaRPr>
          </a:p>
          <a:p>
            <a:pPr marL="506413" lvl="1" indent="-139700" eaLnBrk="1" hangingPunct="1">
              <a:spcBef>
                <a:spcPct val="0"/>
              </a:spcBef>
              <a:buClr>
                <a:srgbClr val="FFF287"/>
              </a:buClr>
              <a:buFontTx/>
              <a:buNone/>
            </a:pPr>
            <a:r>
              <a:rPr lang="en-US" altLang="en-US" dirty="0" smtClean="0">
                <a:solidFill>
                  <a:srgbClr val="FFFF00"/>
                </a:solidFill>
              </a:rPr>
              <a:t>Monthly Report</a:t>
            </a:r>
          </a:p>
          <a:p>
            <a:pPr marL="506413" lvl="1" indent="-139700" eaLnBrk="1" hangingPunct="1">
              <a:spcBef>
                <a:spcPct val="0"/>
              </a:spcBef>
              <a:buClr>
                <a:srgbClr val="FFF287"/>
              </a:buClr>
              <a:buFontTx/>
              <a:buNone/>
            </a:pPr>
            <a:endParaRPr lang="en-US" altLang="en-US" dirty="0" smtClean="0">
              <a:solidFill>
                <a:srgbClr val="FFFF00"/>
              </a:solidFill>
            </a:endParaRPr>
          </a:p>
          <a:p>
            <a:pPr marL="506413" lvl="1" indent="-139700" eaLnBrk="1" hangingPunct="1">
              <a:spcBef>
                <a:spcPct val="0"/>
              </a:spcBef>
              <a:buClr>
                <a:srgbClr val="FFF287"/>
              </a:buClr>
              <a:buFontTx/>
              <a:buNone/>
            </a:pPr>
            <a:r>
              <a:rPr lang="en-US" altLang="en-US" b="1" dirty="0" smtClean="0">
                <a:solidFill>
                  <a:srgbClr val="FFFF00"/>
                </a:solidFill>
              </a:rPr>
              <a:t>Exact placement form</a:t>
            </a:r>
            <a:r>
              <a:rPr lang="en-US" altLang="en-US" b="1" baseline="0" dirty="0" smtClean="0">
                <a:solidFill>
                  <a:srgbClr val="FFFF00"/>
                </a:solidFill>
              </a:rPr>
              <a:t> – ASAP or within 14 days</a:t>
            </a:r>
          </a:p>
          <a:p>
            <a:pPr marL="506413" lvl="1" indent="-139700" eaLnBrk="1" hangingPunct="1">
              <a:spcBef>
                <a:spcPct val="0"/>
              </a:spcBef>
              <a:buClr>
                <a:srgbClr val="FFF287"/>
              </a:buClr>
              <a:buFontTx/>
              <a:buNone/>
            </a:pPr>
            <a:endParaRPr lang="en-US" altLang="en-US" dirty="0" smtClean="0">
              <a:solidFill>
                <a:srgbClr val="FFFF00"/>
              </a:solidFill>
            </a:endParaRPr>
          </a:p>
          <a:p>
            <a:pPr marL="506413" lvl="1" indent="-139700" eaLnBrk="1" hangingPunct="1">
              <a:spcBef>
                <a:spcPct val="0"/>
              </a:spcBef>
              <a:buClr>
                <a:srgbClr val="FFF287"/>
              </a:buClr>
              <a:buFontTx/>
              <a:buNone/>
            </a:pPr>
            <a:r>
              <a:rPr lang="en-US" altLang="en-US" dirty="0" smtClean="0">
                <a:solidFill>
                  <a:srgbClr val="FFFF00"/>
                </a:solidFill>
              </a:rPr>
              <a:t>Record of Livestock Loss</a:t>
            </a:r>
          </a:p>
          <a:p>
            <a:pPr marL="506413" lvl="1" indent="-139700" eaLnBrk="1" hangingPunct="1">
              <a:spcBef>
                <a:spcPct val="0"/>
              </a:spcBef>
              <a:buClr>
                <a:srgbClr val="FFF287"/>
              </a:buClr>
              <a:buFontTx/>
              <a:buNone/>
            </a:pPr>
            <a:endParaRPr lang="en-US" altLang="en-US" dirty="0" smtClean="0">
              <a:solidFill>
                <a:srgbClr val="FFFF00"/>
              </a:solidFill>
            </a:endParaRPr>
          </a:p>
          <a:p>
            <a:pPr marL="506413" lvl="1" indent="-139700" eaLnBrk="1" hangingPunct="1">
              <a:spcBef>
                <a:spcPct val="0"/>
              </a:spcBef>
              <a:buClr>
                <a:srgbClr val="FFF287"/>
              </a:buClr>
              <a:buFontTx/>
              <a:buNone/>
            </a:pPr>
            <a:r>
              <a:rPr lang="en-US" altLang="en-US" dirty="0" smtClean="0">
                <a:solidFill>
                  <a:srgbClr val="FFFF00"/>
                </a:solidFill>
              </a:rPr>
              <a:t>Order Form</a:t>
            </a:r>
          </a:p>
          <a:p>
            <a:pPr marL="506413" lvl="1" indent="-139700" eaLnBrk="1" hangingPunct="1">
              <a:spcBef>
                <a:spcPct val="0"/>
              </a:spcBef>
              <a:buClr>
                <a:srgbClr val="FFF287"/>
              </a:buClr>
              <a:buFontTx/>
              <a:buNone/>
            </a:pPr>
            <a:endParaRPr lang="en-US" altLang="en-US" dirty="0" smtClean="0">
              <a:solidFill>
                <a:srgbClr val="FFFF00"/>
              </a:solidFill>
            </a:endParaRPr>
          </a:p>
          <a:p>
            <a:pPr marL="506413" lvl="1" indent="-139700" eaLnBrk="1" hangingPunct="1">
              <a:spcBef>
                <a:spcPct val="0"/>
              </a:spcBef>
              <a:buClr>
                <a:srgbClr val="FFF287"/>
              </a:buClr>
              <a:buFontTx/>
              <a:buNone/>
            </a:pPr>
            <a:r>
              <a:rPr lang="en-US" altLang="en-US" dirty="0" smtClean="0">
                <a:solidFill>
                  <a:srgbClr val="FFFF00"/>
                </a:solidFill>
              </a:rPr>
              <a:t>Adjoining Landowner Permission/Notification Form</a:t>
            </a:r>
          </a:p>
        </p:txBody>
      </p:sp>
      <p:sp>
        <p:nvSpPr>
          <p:cNvPr id="56322" name="Rectangle 2"/>
          <p:cNvSpPr>
            <a:spLocks noGrp="1" noChangeArrowheads="1"/>
          </p:cNvSpPr>
          <p:nvPr>
            <p:ph type="title"/>
          </p:nvPr>
        </p:nvSpPr>
        <p:spPr>
          <a:xfrm>
            <a:off x="400050" y="452438"/>
            <a:ext cx="8231188" cy="601662"/>
          </a:xfrm>
        </p:spPr>
        <p:txBody>
          <a:bodyPr lIns="0" tIns="0" rIns="0" bIns="0" anchor="t">
            <a:normAutofit fontScale="90000"/>
          </a:bodyPr>
          <a:lstStyle/>
          <a:p>
            <a:pPr eaLnBrk="1" fontAlgn="auto" hangingPunct="1">
              <a:spcAft>
                <a:spcPts val="0"/>
              </a:spcAft>
              <a:defRPr/>
            </a:pPr>
            <a:r>
              <a:rPr b="1" dirty="0" smtClean="0">
                <a:solidFill>
                  <a:srgbClr val="FFFFFF"/>
                </a:solidFill>
              </a:rPr>
              <a:t>Record Keeping</a:t>
            </a:r>
          </a:p>
        </p:txBody>
      </p:sp>
      <p:sp>
        <p:nvSpPr>
          <p:cNvPr id="58372" name="Freeform 3"/>
          <p:cNvSpPr>
            <a:spLocks/>
          </p:cNvSpPr>
          <p:nvPr/>
        </p:nvSpPr>
        <p:spPr bwMode="auto">
          <a:xfrm>
            <a:off x="26035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5837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53366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30213" y="1374775"/>
            <a:ext cx="8239125" cy="928688"/>
          </a:xfrm>
        </p:spPr>
        <p:txBody>
          <a:bodyPr lIns="0" tIns="0" rIns="0" bIns="0" anchor="t">
            <a:normAutofit fontScale="90000"/>
          </a:bodyPr>
          <a:lstStyle/>
          <a:p>
            <a:pPr algn="ctr" eaLnBrk="1" fontAlgn="auto" hangingPunct="1">
              <a:spcAft>
                <a:spcPts val="0"/>
              </a:spcAft>
              <a:defRPr/>
            </a:pPr>
            <a:r>
              <a:rPr sz="6600" b="1" dirty="0" smtClean="0">
                <a:solidFill>
                  <a:schemeClr val="tx1"/>
                </a:solidFill>
              </a:rPr>
              <a:t>EPA Use Restrictions</a:t>
            </a:r>
          </a:p>
        </p:txBody>
      </p:sp>
      <p:sp>
        <p:nvSpPr>
          <p:cNvPr id="59395" name="Freeform 3"/>
          <p:cNvSpPr>
            <a:spLocks/>
          </p:cNvSpPr>
          <p:nvPr/>
        </p:nvSpPr>
        <p:spPr bwMode="auto">
          <a:xfrm>
            <a:off x="223838" y="2360613"/>
            <a:ext cx="8655050" cy="104775"/>
          </a:xfrm>
          <a:custGeom>
            <a:avLst/>
            <a:gdLst>
              <a:gd name="T0" fmla="*/ 0 w 5452"/>
              <a:gd name="T1" fmla="*/ 2147483647 h 66"/>
              <a:gd name="T2" fmla="*/ 2147483647 w 5452"/>
              <a:gd name="T3" fmla="*/ 2147483647 h 66"/>
              <a:gd name="T4" fmla="*/ 2147483647 w 5452"/>
              <a:gd name="T5" fmla="*/ 0 h 66"/>
              <a:gd name="T6" fmla="*/ 0 w 5452"/>
              <a:gd name="T7" fmla="*/ 0 h 66"/>
              <a:gd name="T8" fmla="*/ 0 w 5452"/>
              <a:gd name="T9" fmla="*/ 2147483647 h 66"/>
              <a:gd name="T10" fmla="*/ 0 60000 65536"/>
              <a:gd name="T11" fmla="*/ 0 60000 65536"/>
              <a:gd name="T12" fmla="*/ 0 60000 65536"/>
              <a:gd name="T13" fmla="*/ 0 60000 65536"/>
              <a:gd name="T14" fmla="*/ 0 60000 65536"/>
              <a:gd name="T15" fmla="*/ 0 w 5452"/>
              <a:gd name="T16" fmla="*/ 0 h 66"/>
              <a:gd name="T17" fmla="*/ 5452 w 5452"/>
              <a:gd name="T18" fmla="*/ 66 h 66"/>
            </a:gdLst>
            <a:ahLst/>
            <a:cxnLst>
              <a:cxn ang="T10">
                <a:pos x="T0" y="T1"/>
              </a:cxn>
              <a:cxn ang="T11">
                <a:pos x="T2" y="T3"/>
              </a:cxn>
              <a:cxn ang="T12">
                <a:pos x="T4" y="T5"/>
              </a:cxn>
              <a:cxn ang="T13">
                <a:pos x="T6" y="T7"/>
              </a:cxn>
              <a:cxn ang="T14">
                <a:pos x="T8" y="T9"/>
              </a:cxn>
            </a:cxnLst>
            <a:rect l="T15" t="T16" r="T17" b="T18"/>
            <a:pathLst>
              <a:path w="5452" h="66">
                <a:moveTo>
                  <a:pt x="0" y="65"/>
                </a:moveTo>
                <a:lnTo>
                  <a:pt x="5451" y="65"/>
                </a:lnTo>
                <a:lnTo>
                  <a:pt x="5451" y="0"/>
                </a:lnTo>
                <a:lnTo>
                  <a:pt x="0" y="0"/>
                </a:lnTo>
                <a:lnTo>
                  <a:pt x="0" y="65"/>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9396" name="Rectangle 4"/>
          <p:cNvSpPr>
            <a:spLocks noChangeArrowheads="1"/>
          </p:cNvSpPr>
          <p:nvPr/>
        </p:nvSpPr>
        <p:spPr bwMode="auto">
          <a:xfrm>
            <a:off x="374650" y="3128963"/>
            <a:ext cx="83629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9600">
                <a:solidFill>
                  <a:srgbClr val="FFFF00"/>
                </a:solidFill>
              </a:rPr>
              <a:t>M-44</a:t>
            </a:r>
          </a:p>
        </p:txBody>
      </p:sp>
    </p:spTree>
    <p:extLst>
      <p:ext uri="{BB962C8B-B14F-4D97-AF65-F5344CB8AC3E}">
        <p14:creationId xmlns:p14="http://schemas.microsoft.com/office/powerpoint/2010/main" val="329953088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Grp="1" noChangeArrowheads="1"/>
          </p:cNvSpPr>
          <p:nvPr>
            <p:ph idx="1"/>
          </p:nvPr>
        </p:nvSpPr>
        <p:spPr>
          <a:xfrm>
            <a:off x="712788" y="3016250"/>
            <a:ext cx="7893050" cy="1627188"/>
          </a:xfrm>
        </p:spPr>
        <p:txBody>
          <a:bodyPr lIns="0" tIns="0" rIns="0" bIns="0">
            <a:normAutofit fontScale="92500"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1.</a:t>
            </a:r>
            <a:r>
              <a:rPr lang="en-US" sz="4000" dirty="0" smtClean="0">
                <a:solidFill>
                  <a:srgbClr val="FFFFFF"/>
                </a:solidFill>
              </a:rPr>
              <a:t> Use of the device must conform to </a:t>
            </a:r>
            <a:r>
              <a:rPr lang="en-US" sz="4000" dirty="0" smtClean="0">
                <a:solidFill>
                  <a:srgbClr val="FFFF00"/>
                </a:solidFill>
              </a:rPr>
              <a:t>all</a:t>
            </a:r>
            <a:r>
              <a:rPr lang="en-US" sz="4000" dirty="0" smtClean="0">
                <a:solidFill>
                  <a:srgbClr val="FFFFFF"/>
                </a:solidFill>
              </a:rPr>
              <a:t> applicable Federal, State, and Local laws and regulations.</a:t>
            </a:r>
          </a:p>
        </p:txBody>
      </p:sp>
      <p:sp>
        <p:nvSpPr>
          <p:cNvPr id="58370" name="Rectangle 2"/>
          <p:cNvSpPr>
            <a:spLocks noGrp="1" noChangeArrowheads="1"/>
          </p:cNvSpPr>
          <p:nvPr>
            <p:ph type="title"/>
          </p:nvPr>
        </p:nvSpPr>
        <p:spPr>
          <a:xfrm>
            <a:off x="40005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60420" name="Freeform 3"/>
          <p:cNvSpPr>
            <a:spLocks/>
          </p:cNvSpPr>
          <p:nvPr/>
        </p:nvSpPr>
        <p:spPr bwMode="auto">
          <a:xfrm>
            <a:off x="261938"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6042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0422"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69522596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idx="1"/>
          </p:nvPr>
        </p:nvSpPr>
        <p:spPr>
          <a:xfrm>
            <a:off x="712788" y="2563813"/>
            <a:ext cx="7893050" cy="3238500"/>
          </a:xfrm>
        </p:spPr>
        <p:txBody>
          <a:bodyPr lIns="0" tIns="0" rIns="0" bIns="0">
            <a:normAutofit/>
          </a:bodyPr>
          <a:lstStyle/>
          <a:p>
            <a:pPr marL="508000" marR="0" lvl="0" indent="-508000" algn="l" defTabSz="914400" rtl="0" eaLnBrk="1" fontAlgn="auto" latinLnBrk="0" hangingPunct="1">
              <a:lnSpc>
                <a:spcPct val="100000"/>
              </a:lnSpc>
              <a:spcBef>
                <a:spcPct val="0"/>
              </a:spcBef>
              <a:spcAft>
                <a:spcPts val="0"/>
              </a:spcAft>
              <a:buClr>
                <a:srgbClr val="FFF287"/>
              </a:buClr>
              <a:buSzPct val="85000"/>
              <a:buFont typeface="Times New Roman" pitchFamily="18" charset="0"/>
              <a:buNone/>
              <a:tabLst/>
              <a:defRPr/>
            </a:pPr>
            <a:r>
              <a:rPr lang="en-US" sz="4000" dirty="0" smtClean="0">
                <a:solidFill>
                  <a:srgbClr val="FFFF00"/>
                </a:solidFill>
              </a:rPr>
              <a:t>2.</a:t>
            </a:r>
            <a:r>
              <a:rPr lang="en-US" sz="4000" dirty="0" smtClean="0">
                <a:solidFill>
                  <a:srgbClr val="FFFFFF"/>
                </a:solidFill>
              </a:rPr>
              <a:t> </a:t>
            </a:r>
            <a:r>
              <a:rPr lang="en-US" sz="2600" kern="1200" dirty="0" smtClean="0">
                <a:solidFill>
                  <a:schemeClr val="tx1"/>
                </a:solidFill>
                <a:effectLst/>
                <a:latin typeface="+mn-lt"/>
                <a:ea typeface="+mn-ea"/>
                <a:cs typeface="+mn-cs"/>
              </a:rPr>
              <a:t>Applicators must be subject to such other regulations and restrictions as may be prescribed from time-to-time by the U.S. Environmental Protection Agency (EPA).</a:t>
            </a:r>
          </a:p>
        </p:txBody>
      </p:sp>
      <p:sp>
        <p:nvSpPr>
          <p:cNvPr id="59394" name="Rectangle 2"/>
          <p:cNvSpPr>
            <a:spLocks noGrp="1" noChangeArrowheads="1"/>
          </p:cNvSpPr>
          <p:nvPr>
            <p:ph type="title"/>
          </p:nvPr>
        </p:nvSpPr>
        <p:spPr>
          <a:xfrm>
            <a:off x="400050" y="452438"/>
            <a:ext cx="8231188"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61444" name="Freeform 3"/>
          <p:cNvSpPr>
            <a:spLocks/>
          </p:cNvSpPr>
          <p:nvPr/>
        </p:nvSpPr>
        <p:spPr bwMode="auto">
          <a:xfrm>
            <a:off x="26035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6144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46"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85921978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idx="1"/>
          </p:nvPr>
        </p:nvSpPr>
        <p:spPr>
          <a:xfrm>
            <a:off x="712788" y="1866900"/>
            <a:ext cx="7893050" cy="4521200"/>
          </a:xfrm>
        </p:spPr>
        <p:txBody>
          <a:bodyPr lIns="0" tIns="0" rIns="0" bIns="0"/>
          <a:lstStyle/>
          <a:p>
            <a:pPr marL="508000" indent="-508000" eaLnBrk="1" hangingPunct="1">
              <a:spcBef>
                <a:spcPct val="0"/>
              </a:spcBef>
              <a:buClr>
                <a:srgbClr val="FFF287"/>
              </a:buClr>
              <a:buFont typeface="Times New Roman" pitchFamily="18" charset="0"/>
              <a:buNone/>
            </a:pPr>
            <a:r>
              <a:rPr lang="en-US" altLang="en-US" sz="4000" dirty="0" smtClean="0">
                <a:solidFill>
                  <a:srgbClr val="FFFF00"/>
                </a:solidFill>
              </a:rPr>
              <a:t>3.</a:t>
            </a:r>
            <a:r>
              <a:rPr lang="en-US" altLang="en-US" sz="4000" dirty="0" smtClean="0">
                <a:solidFill>
                  <a:srgbClr val="FFFFFF"/>
                </a:solidFill>
              </a:rPr>
              <a:t>  Each applicator of the M-44 </a:t>
            </a:r>
            <a:r>
              <a:rPr lang="en-US" sz="4000" kern="1200" dirty="0" smtClean="0">
                <a:solidFill>
                  <a:schemeClr val="tx1"/>
                </a:solidFill>
                <a:effectLst/>
                <a:latin typeface="+mn-lt"/>
                <a:ea typeface="+mn-ea"/>
                <a:cs typeface="+mn-cs"/>
              </a:rPr>
              <a:t>must</a:t>
            </a:r>
            <a:r>
              <a:rPr lang="en-US" altLang="en-US" sz="4000" dirty="0" smtClean="0">
                <a:solidFill>
                  <a:srgbClr val="FFFFFF"/>
                </a:solidFill>
              </a:rPr>
              <a:t> be trained in: </a:t>
            </a:r>
          </a:p>
          <a:p>
            <a:pPr marL="1016000" lvl="1" indent="-393700" eaLnBrk="1" hangingPunct="1">
              <a:spcBef>
                <a:spcPct val="0"/>
              </a:spcBef>
              <a:buClr>
                <a:srgbClr val="FFF287"/>
              </a:buClr>
              <a:buFontTx/>
              <a:buNone/>
            </a:pPr>
            <a:r>
              <a:rPr lang="en-US" altLang="en-US" sz="4000" dirty="0" smtClean="0">
                <a:solidFill>
                  <a:srgbClr val="FFFFFF"/>
                </a:solidFill>
              </a:rPr>
              <a:t>(1) safe handling of the capsules and device, </a:t>
            </a:r>
          </a:p>
          <a:p>
            <a:pPr marL="1016000" lvl="1" indent="-393700" eaLnBrk="1" hangingPunct="1">
              <a:spcBef>
                <a:spcPct val="0"/>
              </a:spcBef>
              <a:buClr>
                <a:srgbClr val="FFF287"/>
              </a:buClr>
              <a:buFontTx/>
              <a:buNone/>
            </a:pPr>
            <a:r>
              <a:rPr lang="en-US" altLang="en-US" sz="4000" dirty="0" smtClean="0">
                <a:solidFill>
                  <a:srgbClr val="FFFFFF"/>
                </a:solidFill>
              </a:rPr>
              <a:t>(2) proper placement of the device, and </a:t>
            </a:r>
          </a:p>
          <a:p>
            <a:pPr marL="1016000" lvl="1" indent="-393700" eaLnBrk="1" hangingPunct="1">
              <a:spcBef>
                <a:spcPct val="0"/>
              </a:spcBef>
              <a:buClr>
                <a:srgbClr val="FFF287"/>
              </a:buClr>
              <a:buFontTx/>
              <a:buNone/>
            </a:pPr>
            <a:r>
              <a:rPr lang="en-US" altLang="en-US" sz="4000" dirty="0" smtClean="0">
                <a:solidFill>
                  <a:srgbClr val="FFFFFF"/>
                </a:solidFill>
              </a:rPr>
              <a:t>(3) necessary record keeping.</a:t>
            </a:r>
          </a:p>
        </p:txBody>
      </p:sp>
      <p:sp>
        <p:nvSpPr>
          <p:cNvPr id="60418" name="Rectangle 2"/>
          <p:cNvSpPr>
            <a:spLocks noGrp="1" noChangeArrowheads="1"/>
          </p:cNvSpPr>
          <p:nvPr>
            <p:ph type="title"/>
          </p:nvPr>
        </p:nvSpPr>
        <p:spPr>
          <a:xfrm>
            <a:off x="400050" y="452438"/>
            <a:ext cx="8231188"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62468" name="Freeform 3"/>
          <p:cNvSpPr>
            <a:spLocks/>
          </p:cNvSpPr>
          <p:nvPr/>
        </p:nvSpPr>
        <p:spPr bwMode="auto">
          <a:xfrm>
            <a:off x="26035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6246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2470"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45271588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noChangeArrowheads="1"/>
          </p:cNvSpPr>
          <p:nvPr>
            <p:ph idx="1"/>
          </p:nvPr>
        </p:nvSpPr>
        <p:spPr>
          <a:xfrm>
            <a:off x="712788" y="2386013"/>
            <a:ext cx="7893050" cy="3238500"/>
          </a:xfrm>
        </p:spPr>
        <p:txBody>
          <a:bodyPr lIns="0" tIns="0" rIns="0" bIns="0">
            <a:normAutofit fontScale="92500"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4.</a:t>
            </a:r>
            <a:r>
              <a:rPr lang="en-US" sz="4000" dirty="0" smtClean="0">
                <a:solidFill>
                  <a:srgbClr val="FFFFFF"/>
                </a:solidFill>
              </a:rPr>
              <a:t>  M-44 devices and sodium cyanide capsules </a:t>
            </a:r>
            <a:r>
              <a:rPr lang="en-US" sz="4000" kern="1200" dirty="0" smtClean="0">
                <a:solidFill>
                  <a:schemeClr val="tx1"/>
                </a:solidFill>
                <a:effectLst/>
                <a:latin typeface="+mn-lt"/>
                <a:ea typeface="+mn-ea"/>
                <a:cs typeface="+mn-cs"/>
              </a:rPr>
              <a:t>must</a:t>
            </a:r>
            <a:r>
              <a:rPr lang="en-US" sz="4000" dirty="0" smtClean="0">
                <a:solidFill>
                  <a:srgbClr val="FFFFFF"/>
                </a:solidFill>
              </a:rPr>
              <a:t> not be sold or transferred to, or entrusted to the care of any person not supervised or monitored, by the Wyoming Department of Agriculture.</a:t>
            </a:r>
          </a:p>
        </p:txBody>
      </p:sp>
      <p:sp>
        <p:nvSpPr>
          <p:cNvPr id="61442" name="Rectangle 2"/>
          <p:cNvSpPr>
            <a:spLocks noGrp="1" noChangeArrowheads="1"/>
          </p:cNvSpPr>
          <p:nvPr>
            <p:ph type="title"/>
          </p:nvPr>
        </p:nvSpPr>
        <p:spPr>
          <a:xfrm>
            <a:off x="400050" y="452438"/>
            <a:ext cx="8231188"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63492" name="Freeform 3"/>
          <p:cNvSpPr>
            <a:spLocks/>
          </p:cNvSpPr>
          <p:nvPr/>
        </p:nvSpPr>
        <p:spPr bwMode="auto">
          <a:xfrm>
            <a:off x="26035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6349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3494"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57445095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Grp="1" noChangeArrowheads="1"/>
          </p:cNvSpPr>
          <p:nvPr>
            <p:ph idx="1"/>
          </p:nvPr>
        </p:nvSpPr>
        <p:spPr>
          <a:xfrm>
            <a:off x="766763" y="1473200"/>
            <a:ext cx="8007350" cy="5014913"/>
          </a:xfrm>
        </p:spPr>
        <p:txBody>
          <a:bodyPr lIns="0" tIns="0" rIns="0" bIns="0">
            <a:normAutofit lnSpcReduction="10000"/>
          </a:bodyPr>
          <a:lstStyle/>
          <a:p>
            <a:pPr marL="0" indent="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5.</a:t>
            </a:r>
            <a:r>
              <a:rPr lang="en-US" sz="4000" dirty="0" smtClean="0">
                <a:solidFill>
                  <a:srgbClr val="FFFFFF"/>
                </a:solidFill>
              </a:rPr>
              <a:t>  The M-44 device </a:t>
            </a:r>
            <a:r>
              <a:rPr lang="en-US" sz="4000" kern="1200" dirty="0" smtClean="0">
                <a:solidFill>
                  <a:schemeClr val="tx1"/>
                </a:solidFill>
                <a:effectLst/>
                <a:latin typeface="+mn-lt"/>
                <a:ea typeface="+mn-ea"/>
                <a:cs typeface="+mn-cs"/>
              </a:rPr>
              <a:t>must</a:t>
            </a:r>
            <a:r>
              <a:rPr lang="en-US" sz="4000" dirty="0" smtClean="0">
                <a:solidFill>
                  <a:srgbClr val="FFFFFF"/>
                </a:solidFill>
              </a:rPr>
              <a:t> only be used to take wild canids: </a:t>
            </a:r>
          </a:p>
          <a:p>
            <a:pPr marL="1016000" lvl="1" indent="-508000" eaLnBrk="1" fontAlgn="auto" hangingPunct="1">
              <a:spcBef>
                <a:spcPct val="0"/>
              </a:spcBef>
              <a:spcAft>
                <a:spcPts val="0"/>
              </a:spcAft>
              <a:buClr>
                <a:srgbClr val="FFF287"/>
              </a:buClr>
              <a:buFontTx/>
              <a:buNone/>
              <a:defRPr/>
            </a:pPr>
            <a:r>
              <a:rPr lang="en-US" sz="4000" dirty="0" smtClean="0">
                <a:solidFill>
                  <a:srgbClr val="FFFFFF"/>
                </a:solidFill>
              </a:rPr>
              <a:t>(1) suspected of preying on livestock and poultry, </a:t>
            </a:r>
          </a:p>
          <a:p>
            <a:pPr marL="1016000" lvl="1" indent="-508000" eaLnBrk="1" fontAlgn="auto" hangingPunct="1">
              <a:spcBef>
                <a:spcPct val="0"/>
              </a:spcBef>
              <a:spcAft>
                <a:spcPts val="0"/>
              </a:spcAft>
              <a:buClr>
                <a:srgbClr val="FFF287"/>
              </a:buClr>
              <a:buFontTx/>
              <a:buNone/>
              <a:defRPr/>
            </a:pPr>
            <a:r>
              <a:rPr lang="en-US" sz="4000" dirty="0" smtClean="0">
                <a:solidFill>
                  <a:srgbClr val="FFFFFF"/>
                </a:solidFill>
              </a:rPr>
              <a:t>(2) suspected of preying on Federally designated threatened or endangered species, or </a:t>
            </a:r>
          </a:p>
          <a:p>
            <a:pPr marL="1016000" lvl="1" indent="-508000" eaLnBrk="1" fontAlgn="auto" hangingPunct="1">
              <a:spcBef>
                <a:spcPct val="0"/>
              </a:spcBef>
              <a:spcAft>
                <a:spcPts val="0"/>
              </a:spcAft>
              <a:buClr>
                <a:srgbClr val="FFF287"/>
              </a:buClr>
              <a:buFontTx/>
              <a:buNone/>
              <a:defRPr/>
            </a:pPr>
            <a:r>
              <a:rPr lang="en-US" sz="4000" dirty="0" smtClean="0">
                <a:solidFill>
                  <a:srgbClr val="FFFFFF"/>
                </a:solidFill>
              </a:rPr>
              <a:t>(3) that are vectors of a communicable disease.</a:t>
            </a:r>
          </a:p>
        </p:txBody>
      </p:sp>
      <p:sp>
        <p:nvSpPr>
          <p:cNvPr id="62466" name="Rectangle 2"/>
          <p:cNvSpPr>
            <a:spLocks noGrp="1" noChangeArrowheads="1"/>
          </p:cNvSpPr>
          <p:nvPr>
            <p:ph type="title"/>
          </p:nvPr>
        </p:nvSpPr>
        <p:spPr>
          <a:xfrm>
            <a:off x="39846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64516" name="Freeform 3"/>
          <p:cNvSpPr>
            <a:spLocks/>
          </p:cNvSpPr>
          <p:nvPr/>
        </p:nvSpPr>
        <p:spPr bwMode="auto">
          <a:xfrm>
            <a:off x="26035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6451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518"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63248303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Grp="1" noChangeArrowheads="1"/>
          </p:cNvSpPr>
          <p:nvPr>
            <p:ph idx="1"/>
          </p:nvPr>
        </p:nvSpPr>
        <p:spPr>
          <a:xfrm>
            <a:off x="712788" y="3241675"/>
            <a:ext cx="8007350" cy="1627188"/>
          </a:xfrm>
        </p:spPr>
        <p:txBody>
          <a:bodyPr lIns="0" tIns="0" rIns="0" bIns="0">
            <a:normAutofit fontScale="92500"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6.</a:t>
            </a:r>
            <a:r>
              <a:rPr lang="en-US" sz="4000" dirty="0" smtClean="0">
                <a:solidFill>
                  <a:srgbClr val="FFFFFF"/>
                </a:solidFill>
              </a:rPr>
              <a:t>  The M-44 device </a:t>
            </a:r>
            <a:r>
              <a:rPr lang="en-US" sz="4000" kern="1200" dirty="0" smtClean="0">
                <a:solidFill>
                  <a:schemeClr val="tx1"/>
                </a:solidFill>
                <a:effectLst/>
                <a:latin typeface="+mn-lt"/>
                <a:ea typeface="+mn-ea"/>
                <a:cs typeface="+mn-cs"/>
              </a:rPr>
              <a:t>must </a:t>
            </a:r>
            <a:r>
              <a:rPr lang="en-US" sz="4000" dirty="0" smtClean="0">
                <a:solidFill>
                  <a:srgbClr val="FFFFFF"/>
                </a:solidFill>
              </a:rPr>
              <a:t>not be used solely to take animals for the value of their fur.</a:t>
            </a:r>
          </a:p>
        </p:txBody>
      </p:sp>
      <p:sp>
        <p:nvSpPr>
          <p:cNvPr id="63490" name="Rectangle 2"/>
          <p:cNvSpPr>
            <a:spLocks noGrp="1" noChangeArrowheads="1"/>
          </p:cNvSpPr>
          <p:nvPr>
            <p:ph type="title"/>
          </p:nvPr>
        </p:nvSpPr>
        <p:spPr>
          <a:xfrm>
            <a:off x="398463" y="452438"/>
            <a:ext cx="8231187"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65540" name="Freeform 3"/>
          <p:cNvSpPr>
            <a:spLocks/>
          </p:cNvSpPr>
          <p:nvPr/>
        </p:nvSpPr>
        <p:spPr bwMode="auto">
          <a:xfrm>
            <a:off x="25876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6554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5542"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79715229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idx="1"/>
          </p:nvPr>
        </p:nvSpPr>
        <p:spPr>
          <a:xfrm>
            <a:off x="709613" y="1474788"/>
            <a:ext cx="8205787" cy="4849812"/>
          </a:xfrm>
        </p:spPr>
        <p:txBody>
          <a:bodyPr lIns="0" tIns="0" rIns="0" bIns="0">
            <a:normAutofit/>
          </a:bodyPr>
          <a:lstStyle/>
          <a:p>
            <a:pPr marL="0" indent="0" eaLnBrk="1" fontAlgn="auto" hangingPunct="1">
              <a:spcBef>
                <a:spcPct val="0"/>
              </a:spcBef>
              <a:spcAft>
                <a:spcPts val="0"/>
              </a:spcAft>
              <a:buClr>
                <a:srgbClr val="FFF287"/>
              </a:buClr>
              <a:buFont typeface="Times New Roman" pitchFamily="18" charset="0"/>
              <a:buNone/>
              <a:defRPr/>
            </a:pPr>
            <a:r>
              <a:rPr lang="en-US" sz="3700" dirty="0" smtClean="0">
                <a:solidFill>
                  <a:srgbClr val="FFFF00"/>
                </a:solidFill>
              </a:rPr>
              <a:t>7.</a:t>
            </a:r>
            <a:r>
              <a:rPr lang="en-US" sz="3700" dirty="0" smtClean="0">
                <a:solidFill>
                  <a:srgbClr val="FFFFFF"/>
                </a:solidFill>
              </a:rPr>
              <a:t> </a:t>
            </a:r>
            <a:r>
              <a:rPr lang="en-US" sz="3600" kern="1200" dirty="0" smtClean="0">
                <a:solidFill>
                  <a:schemeClr val="tx1"/>
                </a:solidFill>
                <a:effectLst/>
                <a:latin typeface="+mn-lt"/>
                <a:ea typeface="+mn-ea"/>
                <a:cs typeface="+mn-cs"/>
              </a:rPr>
              <a:t>The M-44 device must only be used on or within 7 miles of a ranch unit or allotment where losses due to predation by wild canids are occurring or where losses can be reasonably expected to occur based upon recurrent prior experience of predation on the ranch unit or allotment</a:t>
            </a:r>
            <a:r>
              <a:rPr lang="en-US" sz="3600" dirty="0" smtClean="0">
                <a:solidFill>
                  <a:srgbClr val="FFFFFF"/>
                </a:solidFill>
              </a:rPr>
              <a:t>  </a:t>
            </a:r>
          </a:p>
        </p:txBody>
      </p:sp>
      <p:sp>
        <p:nvSpPr>
          <p:cNvPr id="64514" name="Rectangle 2"/>
          <p:cNvSpPr>
            <a:spLocks noGrp="1" noChangeArrowheads="1"/>
          </p:cNvSpPr>
          <p:nvPr>
            <p:ph type="title"/>
          </p:nvPr>
        </p:nvSpPr>
        <p:spPr>
          <a:xfrm>
            <a:off x="3968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66564" name="Freeform 3"/>
          <p:cNvSpPr>
            <a:spLocks/>
          </p:cNvSpPr>
          <p:nvPr/>
        </p:nvSpPr>
        <p:spPr bwMode="auto">
          <a:xfrm>
            <a:off x="258763"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6656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6566"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4196189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idx="1"/>
          </p:nvPr>
        </p:nvSpPr>
        <p:spPr>
          <a:xfrm>
            <a:off x="987425" y="2251075"/>
            <a:ext cx="7893050" cy="3976688"/>
          </a:xfrm>
        </p:spPr>
        <p:txBody>
          <a:bodyPr lIns="0" tIns="0" rIns="0" bIns="0">
            <a:normAutofit fontScale="92500" lnSpcReduction="10000"/>
          </a:bodyPr>
          <a:lstStyle/>
          <a:p>
            <a:pPr marL="252413" indent="-252413" eaLnBrk="1" fontAlgn="auto" hangingPunct="1">
              <a:spcBef>
                <a:spcPct val="0"/>
              </a:spcBef>
              <a:spcAft>
                <a:spcPts val="0"/>
              </a:spcAft>
              <a:buClr>
                <a:srgbClr val="FFF287"/>
              </a:buClr>
              <a:buFont typeface="Times New Roman" pitchFamily="18" charset="0"/>
              <a:buNone/>
              <a:defRPr/>
            </a:pPr>
            <a:r>
              <a:rPr lang="en-US" dirty="0" smtClean="0">
                <a:solidFill>
                  <a:srgbClr val="FFFFFF"/>
                </a:solidFill>
              </a:rPr>
              <a:t>Applicators are required by EPA to receive specialized training</a:t>
            </a:r>
          </a:p>
          <a:p>
            <a:pPr marL="252413" indent="-252413" eaLnBrk="1" fontAlgn="auto" hangingPunct="1">
              <a:spcBef>
                <a:spcPct val="0"/>
              </a:spcBef>
              <a:spcAft>
                <a:spcPts val="0"/>
              </a:spcAft>
              <a:buClr>
                <a:srgbClr val="FFF287"/>
              </a:buClr>
              <a:buFont typeface="Times New Roman" pitchFamily="18" charset="0"/>
              <a:buNone/>
              <a:defRPr/>
            </a:pPr>
            <a:endParaRPr lang="en-US" dirty="0" smtClean="0">
              <a:solidFill>
                <a:srgbClr val="FFFFFF"/>
              </a:solidFill>
            </a:endParaRPr>
          </a:p>
          <a:p>
            <a:pPr marL="252413" indent="-252413" eaLnBrk="1" fontAlgn="auto" hangingPunct="1">
              <a:spcBef>
                <a:spcPct val="0"/>
              </a:spcBef>
              <a:spcAft>
                <a:spcPts val="0"/>
              </a:spcAft>
              <a:buClr>
                <a:srgbClr val="FFF287"/>
              </a:buClr>
              <a:buFont typeface="Times New Roman" pitchFamily="18" charset="0"/>
              <a:buNone/>
              <a:defRPr/>
            </a:pPr>
            <a:r>
              <a:rPr lang="en-US" dirty="0" smtClean="0">
                <a:solidFill>
                  <a:srgbClr val="FFFFFF"/>
                </a:solidFill>
              </a:rPr>
              <a:t>Private or Commercial Applicator certification is based upon occupation</a:t>
            </a:r>
          </a:p>
          <a:p>
            <a:pPr marL="252413" indent="-252413" eaLnBrk="1" fontAlgn="auto" hangingPunct="1">
              <a:spcBef>
                <a:spcPct val="0"/>
              </a:spcBef>
              <a:spcAft>
                <a:spcPts val="0"/>
              </a:spcAft>
              <a:buClr>
                <a:srgbClr val="FFF287"/>
              </a:buClr>
              <a:buFont typeface="Times New Roman" pitchFamily="18" charset="0"/>
              <a:buNone/>
              <a:defRPr/>
            </a:pPr>
            <a:endParaRPr lang="en-US" dirty="0" smtClean="0">
              <a:solidFill>
                <a:srgbClr val="FFFFFF"/>
              </a:solidFill>
            </a:endParaRPr>
          </a:p>
          <a:p>
            <a:pPr marL="506413" lvl="1" indent="-139700" eaLnBrk="1" fontAlgn="auto" hangingPunct="1">
              <a:spcBef>
                <a:spcPct val="0"/>
              </a:spcBef>
              <a:spcAft>
                <a:spcPts val="0"/>
              </a:spcAft>
              <a:buClr>
                <a:srgbClr val="FFF287"/>
              </a:buClr>
              <a:buFont typeface="Times New Roman" pitchFamily="18" charset="0"/>
              <a:buNone/>
              <a:defRPr/>
            </a:pPr>
            <a:r>
              <a:rPr lang="en-US" dirty="0" smtClean="0">
                <a:solidFill>
                  <a:srgbClr val="FFFFFF"/>
                </a:solidFill>
              </a:rPr>
              <a:t>   </a:t>
            </a:r>
            <a:r>
              <a:rPr lang="en-US" dirty="0" smtClean="0">
                <a:solidFill>
                  <a:srgbClr val="FFFF00"/>
                </a:solidFill>
              </a:rPr>
              <a:t>Private</a:t>
            </a:r>
            <a:r>
              <a:rPr lang="en-US" dirty="0" smtClean="0">
                <a:solidFill>
                  <a:srgbClr val="FFFFFF"/>
                </a:solidFill>
              </a:rPr>
              <a:t>: Landowner or ranch employee</a:t>
            </a:r>
          </a:p>
          <a:p>
            <a:pPr marL="760413" lvl="2" indent="-139700" eaLnBrk="1" fontAlgn="auto" hangingPunct="1">
              <a:spcBef>
                <a:spcPct val="0"/>
              </a:spcBef>
              <a:spcAft>
                <a:spcPts val="0"/>
              </a:spcAft>
              <a:buClr>
                <a:srgbClr val="FFF287"/>
              </a:buClr>
              <a:buFont typeface="Arial" pitchFamily="34" charset="0"/>
              <a:buChar char="•"/>
              <a:defRPr/>
            </a:pPr>
            <a:r>
              <a:rPr lang="en-US" sz="2400" dirty="0" smtClean="0">
                <a:solidFill>
                  <a:srgbClr val="FFFFFF"/>
                </a:solidFill>
              </a:rPr>
              <a:t>Use on neighbors property w/o compensation</a:t>
            </a:r>
          </a:p>
          <a:p>
            <a:pPr marL="506413" lvl="1" indent="-139700" eaLnBrk="1" fontAlgn="auto" hangingPunct="1">
              <a:spcBef>
                <a:spcPct val="0"/>
              </a:spcBef>
              <a:spcAft>
                <a:spcPts val="0"/>
              </a:spcAft>
              <a:buClr>
                <a:srgbClr val="FFF287"/>
              </a:buClr>
              <a:buFont typeface="Times New Roman" pitchFamily="18" charset="0"/>
              <a:buNone/>
              <a:defRPr/>
            </a:pPr>
            <a:r>
              <a:rPr lang="en-US" dirty="0" smtClean="0">
                <a:solidFill>
                  <a:srgbClr val="FFFFFF"/>
                </a:solidFill>
              </a:rPr>
              <a:t>   </a:t>
            </a:r>
          </a:p>
          <a:p>
            <a:pPr marL="506413" lvl="1" indent="-139700" eaLnBrk="1" fontAlgn="auto" hangingPunct="1">
              <a:spcBef>
                <a:spcPct val="0"/>
              </a:spcBef>
              <a:spcAft>
                <a:spcPts val="0"/>
              </a:spcAft>
              <a:buClr>
                <a:srgbClr val="FFF287"/>
              </a:buClr>
              <a:buFont typeface="Times New Roman" pitchFamily="18" charset="0"/>
              <a:buNone/>
              <a:defRPr/>
            </a:pPr>
            <a:r>
              <a:rPr lang="en-US" dirty="0" smtClean="0">
                <a:solidFill>
                  <a:srgbClr val="FFFFFF"/>
                </a:solidFill>
              </a:rPr>
              <a:t>   </a:t>
            </a:r>
            <a:r>
              <a:rPr lang="en-US" dirty="0" smtClean="0">
                <a:solidFill>
                  <a:srgbClr val="FFFF00"/>
                </a:solidFill>
              </a:rPr>
              <a:t>Commercial</a:t>
            </a:r>
            <a:r>
              <a:rPr lang="en-US" dirty="0" smtClean="0">
                <a:solidFill>
                  <a:srgbClr val="FFFFFF"/>
                </a:solidFill>
              </a:rPr>
              <a:t>: Payment for hire</a:t>
            </a:r>
          </a:p>
          <a:p>
            <a:pPr marL="760413" lvl="2" indent="-139700" eaLnBrk="1" fontAlgn="auto" hangingPunct="1">
              <a:spcBef>
                <a:spcPct val="0"/>
              </a:spcBef>
              <a:spcAft>
                <a:spcPts val="0"/>
              </a:spcAft>
              <a:buClr>
                <a:srgbClr val="FFF287"/>
              </a:buClr>
              <a:buFont typeface="Arial" pitchFamily="34" charset="0"/>
              <a:buChar char="•"/>
              <a:defRPr/>
            </a:pPr>
            <a:r>
              <a:rPr lang="en-US" sz="2400" dirty="0" smtClean="0">
                <a:solidFill>
                  <a:srgbClr val="FFFFFF"/>
                </a:solidFill>
              </a:rPr>
              <a:t>Integral part of employment</a:t>
            </a:r>
          </a:p>
          <a:p>
            <a:pPr marL="760413" lvl="2" indent="-139700" eaLnBrk="1" fontAlgn="auto" hangingPunct="1">
              <a:spcBef>
                <a:spcPct val="0"/>
              </a:spcBef>
              <a:spcAft>
                <a:spcPts val="0"/>
              </a:spcAft>
              <a:buClr>
                <a:srgbClr val="FFF287"/>
              </a:buClr>
              <a:buFont typeface="Arial" pitchFamily="34" charset="0"/>
              <a:buChar char="•"/>
              <a:defRPr/>
            </a:pPr>
            <a:r>
              <a:rPr lang="en-US" sz="2400" dirty="0" smtClean="0">
                <a:solidFill>
                  <a:srgbClr val="FFFFFF"/>
                </a:solidFill>
              </a:rPr>
              <a:t>Use on property not owned by the applicator</a:t>
            </a:r>
          </a:p>
        </p:txBody>
      </p:sp>
      <p:sp>
        <p:nvSpPr>
          <p:cNvPr id="8194" name="Rectangle 2"/>
          <p:cNvSpPr>
            <a:spLocks noGrp="1" noChangeArrowheads="1"/>
          </p:cNvSpPr>
          <p:nvPr>
            <p:ph type="title"/>
          </p:nvPr>
        </p:nvSpPr>
        <p:spPr>
          <a:xfrm>
            <a:off x="42386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1268" name="Freeform 3"/>
          <p:cNvSpPr>
            <a:spLocks/>
          </p:cNvSpPr>
          <p:nvPr/>
        </p:nvSpPr>
        <p:spPr bwMode="auto">
          <a:xfrm>
            <a:off x="28575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126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0" name="Rectangle 5"/>
          <p:cNvSpPr>
            <a:spLocks noChangeArrowheads="1"/>
          </p:cNvSpPr>
          <p:nvPr/>
        </p:nvSpPr>
        <p:spPr bwMode="auto">
          <a:xfrm>
            <a:off x="455613" y="1538288"/>
            <a:ext cx="39830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M-44 General Overview</a:t>
            </a:r>
          </a:p>
        </p:txBody>
      </p:sp>
    </p:spTree>
    <p:extLst>
      <p:ext uri="{BB962C8B-B14F-4D97-AF65-F5344CB8AC3E}">
        <p14:creationId xmlns:p14="http://schemas.microsoft.com/office/powerpoint/2010/main" val="56476406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Grp="1" noChangeArrowheads="1"/>
          </p:cNvSpPr>
          <p:nvPr>
            <p:ph idx="1"/>
          </p:nvPr>
        </p:nvSpPr>
        <p:spPr>
          <a:xfrm>
            <a:off x="485775" y="1417638"/>
            <a:ext cx="8353425" cy="5167312"/>
          </a:xfrm>
        </p:spPr>
        <p:txBody>
          <a:bodyPr lIns="0" tIns="0" rIns="0" bIns="0">
            <a:normAutofit/>
          </a:bodyPr>
          <a:lstStyle/>
          <a:p>
            <a:pPr marL="0" indent="0" eaLnBrk="1" fontAlgn="auto" hangingPunct="1">
              <a:spcBef>
                <a:spcPct val="0"/>
              </a:spcBef>
              <a:spcAft>
                <a:spcPts val="0"/>
              </a:spcAft>
              <a:buClr>
                <a:srgbClr val="FFF287"/>
              </a:buClr>
              <a:buFont typeface="Times New Roman" pitchFamily="18" charset="0"/>
              <a:buNone/>
              <a:defRPr/>
            </a:pPr>
            <a:r>
              <a:rPr lang="en-US" sz="3200" dirty="0" smtClean="0">
                <a:solidFill>
                  <a:srgbClr val="FFFF00"/>
                </a:solidFill>
              </a:rPr>
              <a:t>7.</a:t>
            </a:r>
            <a:r>
              <a:rPr lang="en-US" sz="3200" dirty="0" smtClean="0">
                <a:solidFill>
                  <a:srgbClr val="FFFFFF"/>
                </a:solidFill>
              </a:rPr>
              <a:t>  (Continued) - Full documentation of livestock depredation, including evidence that such losses were caused by wild canids, will be required before applications of the M-44 are undertaken.</a:t>
            </a:r>
          </a:p>
          <a:p>
            <a:pPr marL="1016000" lvl="1" indent="-508000" eaLnBrk="1" fontAlgn="auto" hangingPunct="1">
              <a:spcBef>
                <a:spcPct val="0"/>
              </a:spcBef>
              <a:spcAft>
                <a:spcPts val="0"/>
              </a:spcAft>
              <a:buClr>
                <a:srgbClr val="FFF287"/>
              </a:buClr>
              <a:buFontTx/>
              <a:buNone/>
              <a:defRPr/>
            </a:pPr>
            <a:r>
              <a:rPr lang="en-US" sz="2800" dirty="0" smtClean="0">
                <a:solidFill>
                  <a:srgbClr val="FFFFFF"/>
                </a:solidFill>
              </a:rPr>
              <a:t>	</a:t>
            </a:r>
            <a:r>
              <a:rPr lang="en-US" sz="2600" dirty="0" smtClean="0">
                <a:solidFill>
                  <a:srgbClr val="FFFFFF"/>
                </a:solidFill>
              </a:rPr>
              <a:t>This restriction is not applicable to government-run programs in which wild canids are controlled to protect Federally designated threatened or endangered species or are vectors of a communicable disease.</a:t>
            </a:r>
          </a:p>
        </p:txBody>
      </p:sp>
      <p:sp>
        <p:nvSpPr>
          <p:cNvPr id="65538" name="Rectangle 2"/>
          <p:cNvSpPr>
            <a:spLocks noGrp="1" noChangeArrowheads="1"/>
          </p:cNvSpPr>
          <p:nvPr>
            <p:ph type="title"/>
          </p:nvPr>
        </p:nvSpPr>
        <p:spPr>
          <a:xfrm>
            <a:off x="3968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67588" name="Freeform 3"/>
          <p:cNvSpPr>
            <a:spLocks/>
          </p:cNvSpPr>
          <p:nvPr/>
        </p:nvSpPr>
        <p:spPr bwMode="auto">
          <a:xfrm>
            <a:off x="2571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6758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590"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415440475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idx="1"/>
          </p:nvPr>
        </p:nvSpPr>
        <p:spPr>
          <a:xfrm>
            <a:off x="609600" y="1676400"/>
            <a:ext cx="8007350" cy="4427538"/>
          </a:xfrm>
        </p:spPr>
        <p:txBody>
          <a:bodyPr lIns="0" tIns="0" rIns="0" bIns="0">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n-US" sz="4000" dirty="0" smtClean="0">
                <a:solidFill>
                  <a:srgbClr val="FFFF00"/>
                </a:solidFill>
              </a:rPr>
              <a:t>8. </a:t>
            </a:r>
            <a:r>
              <a:rPr lang="en-US" sz="2600" kern="1200" dirty="0" smtClean="0">
                <a:solidFill>
                  <a:schemeClr val="tx1"/>
                </a:solidFill>
                <a:effectLst/>
                <a:latin typeface="+mn-lt"/>
                <a:ea typeface="+mn-ea"/>
                <a:cs typeface="+mn-cs"/>
              </a:rPr>
              <a:t>The M-44 device must not be used: (1) on Federal lands set aside for recreational use, (2) in areas where exposure to the public and family or pets is probable, (3) in prairie dog towns, or (4) in National or State Parks; National or State Monuments; federally designated wilderness areas; and wildlife refuge areas, except that the M-44 device may be used in the areas listed above in (4) only for the protection of Federally designated threatened or endangered species.</a:t>
            </a:r>
          </a:p>
          <a:p>
            <a:pPr marL="274320" indent="-274320" eaLnBrk="1" fontAlgn="auto" hangingPunct="1">
              <a:spcAft>
                <a:spcPts val="0"/>
              </a:spcAft>
              <a:buFont typeface="Wingdings 2"/>
              <a:buNone/>
              <a:defRPr/>
            </a:pPr>
            <a:endParaRPr lang="en-US" sz="4000" dirty="0" smtClean="0"/>
          </a:p>
          <a:p>
            <a:pPr marL="274320" indent="-274320" eaLnBrk="1" fontAlgn="auto" hangingPunct="1">
              <a:spcAft>
                <a:spcPts val="0"/>
              </a:spcAft>
              <a:buFontTx/>
              <a:buNone/>
              <a:defRPr/>
            </a:pPr>
            <a:endParaRPr lang="en-US" sz="4000" dirty="0" smtClean="0"/>
          </a:p>
        </p:txBody>
      </p:sp>
      <p:sp>
        <p:nvSpPr>
          <p:cNvPr id="66562" name="Rectangle 2"/>
          <p:cNvSpPr>
            <a:spLocks noGrp="1" noChangeArrowheads="1"/>
          </p:cNvSpPr>
          <p:nvPr>
            <p:ph type="title"/>
          </p:nvPr>
        </p:nvSpPr>
        <p:spPr>
          <a:xfrm>
            <a:off x="3968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68612" name="Freeform 3"/>
          <p:cNvSpPr>
            <a:spLocks/>
          </p:cNvSpPr>
          <p:nvPr/>
        </p:nvSpPr>
        <p:spPr bwMode="auto">
          <a:xfrm>
            <a:off x="258763"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6861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8614"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93969844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idx="1"/>
          </p:nvPr>
        </p:nvSpPr>
        <p:spPr>
          <a:xfrm>
            <a:off x="457200" y="1524000"/>
            <a:ext cx="8267700" cy="4956175"/>
          </a:xfrm>
        </p:spPr>
        <p:txBody>
          <a:bodyPr lIns="0" tIns="0" rIns="0" bIns="0">
            <a:normAutofit fontScale="70000" lnSpcReduction="20000"/>
          </a:bodyPr>
          <a:lstStyle/>
          <a:p>
            <a:r>
              <a:rPr lang="en-US" sz="4000" dirty="0" smtClean="0">
                <a:solidFill>
                  <a:srgbClr val="FFFF00"/>
                </a:solidFill>
              </a:rPr>
              <a:t>8. </a:t>
            </a:r>
            <a:r>
              <a:rPr lang="en-US" sz="2800" dirty="0" smtClean="0"/>
              <a:t>(continued) </a:t>
            </a:r>
            <a:r>
              <a:rPr lang="en-US" sz="2600" kern="1200" dirty="0" smtClean="0">
                <a:solidFill>
                  <a:schemeClr val="tx1"/>
                </a:solidFill>
                <a:effectLst/>
                <a:latin typeface="+mn-lt"/>
                <a:ea typeface="+mn-ea"/>
                <a:cs typeface="+mn-cs"/>
              </a:rPr>
              <a:t>To determine whether the applicable land management agency has set aside any area on Federal Lands for recreational use either on a permanent or temporary basis, </a:t>
            </a:r>
            <a:r>
              <a:rPr lang="en-US" sz="2600" kern="1200" dirty="0" smtClean="0">
                <a:solidFill>
                  <a:srgbClr val="FFFF00"/>
                </a:solidFill>
                <a:effectLst/>
                <a:latin typeface="+mn-lt"/>
                <a:ea typeface="+mn-ea"/>
                <a:cs typeface="+mn-cs"/>
              </a:rPr>
              <a:t>the APHIS State Director or his/her designated representative who are considering authorizing or are responsible for ongoing use of M-44 capsules on public lands, must contact each applicable land management agency quarterly to determine whether any portions of the projected or current M-44 use areas are, or are to be, set aside for recreational use.</a:t>
            </a:r>
            <a:r>
              <a:rPr lang="en-US" sz="2600" kern="1200" dirty="0" smtClean="0">
                <a:solidFill>
                  <a:schemeClr val="tx1"/>
                </a:solidFill>
                <a:effectLst/>
                <a:latin typeface="+mn-lt"/>
                <a:ea typeface="+mn-ea"/>
                <a:cs typeface="+mn-cs"/>
              </a:rPr>
              <a:t> Within 30-days of that contact, the APHIS State Director, or his/her designated representative, must provide the applicable land management agency with written documentation specifying the applicable land management agency’s determinations of what projected or current M-44 use areas are to be set aside for recreational use. For purposes of this Use Restriction, areas set aside for recreational use include areas where and when there are scheduled recreational events, areas identified on maps with “recreation” in the title, areas where developed or known camping occurs, areas near designated or known recreational trail heads and designated or known vehicle access sites</a:t>
            </a:r>
            <a:r>
              <a:rPr lang="en-US" sz="2600" kern="1200" dirty="0" smtClean="0">
                <a:solidFill>
                  <a:srgbClr val="FFFF00"/>
                </a:solidFill>
                <a:effectLst/>
                <a:latin typeface="+mn-lt"/>
                <a:ea typeface="+mn-ea"/>
                <a:cs typeface="+mn-cs"/>
              </a:rPr>
              <a:t>. For State lands in Wyoming, the Wyoming Department of Agriculture M-44 applicator supervisor will consult with the director, of his or her designee of the Wyoming State Office of Lands and Investments, regarding land management and licensed M-44 use.</a:t>
            </a:r>
          </a:p>
          <a:p>
            <a:pPr marL="508000" indent="-508000" eaLnBrk="1" fontAlgn="auto" hangingPunct="1">
              <a:spcBef>
                <a:spcPct val="0"/>
              </a:spcBef>
              <a:spcAft>
                <a:spcPts val="0"/>
              </a:spcAft>
              <a:buClr>
                <a:srgbClr val="FFF287"/>
              </a:buClr>
              <a:buFont typeface="Times New Roman" pitchFamily="18" charset="0"/>
              <a:buNone/>
              <a:defRPr/>
            </a:pPr>
            <a:endParaRPr lang="en-US" sz="2000" dirty="0" smtClean="0">
              <a:solidFill>
                <a:srgbClr val="FFFFFF"/>
              </a:solidFill>
            </a:endParaRPr>
          </a:p>
        </p:txBody>
      </p:sp>
      <p:sp>
        <p:nvSpPr>
          <p:cNvPr id="67586" name="Rectangle 2"/>
          <p:cNvSpPr>
            <a:spLocks noGrp="1" noChangeArrowheads="1"/>
          </p:cNvSpPr>
          <p:nvPr>
            <p:ph type="title"/>
          </p:nvPr>
        </p:nvSpPr>
        <p:spPr>
          <a:xfrm>
            <a:off x="3968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69636" name="Freeform 3"/>
          <p:cNvSpPr>
            <a:spLocks/>
          </p:cNvSpPr>
          <p:nvPr/>
        </p:nvSpPr>
        <p:spPr bwMode="auto">
          <a:xfrm>
            <a:off x="2571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6963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9638"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51963609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idx="1"/>
          </p:nvPr>
        </p:nvSpPr>
        <p:spPr>
          <a:xfrm>
            <a:off x="304800" y="1524000"/>
            <a:ext cx="8534400" cy="5181600"/>
          </a:xfrm>
        </p:spPr>
        <p:txBody>
          <a:bodyPr lIns="0" tIns="0" rIns="0" bIns="0">
            <a:normAutofit/>
          </a:bodyPr>
          <a:lstStyle/>
          <a:p>
            <a:pPr lvl="0"/>
            <a:r>
              <a:rPr lang="en-US" sz="3600" dirty="0" smtClean="0">
                <a:solidFill>
                  <a:srgbClr val="FFFF00"/>
                </a:solidFill>
              </a:rPr>
              <a:t>9. </a:t>
            </a:r>
            <a:r>
              <a:rPr lang="en-US" sz="3600" dirty="0"/>
              <a:t>	The M-44 devices must only be used in areas where either 1) Federally endangered or threatened species under the Endangered Species Act (“endangered or threatened species”) are not expected to be exposed to the devices or the pesticide contained in the devices, or </a:t>
            </a:r>
            <a:endParaRPr lang="en-US" sz="2100" dirty="0" smtClean="0"/>
          </a:p>
        </p:txBody>
      </p:sp>
      <p:sp>
        <p:nvSpPr>
          <p:cNvPr id="68610" name="Rectangle 2"/>
          <p:cNvSpPr>
            <a:spLocks noGrp="1" noChangeArrowheads="1"/>
          </p:cNvSpPr>
          <p:nvPr>
            <p:ph type="title"/>
          </p:nvPr>
        </p:nvSpPr>
        <p:spPr>
          <a:xfrm>
            <a:off x="3968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0660" name="Freeform 3"/>
          <p:cNvSpPr>
            <a:spLocks/>
          </p:cNvSpPr>
          <p:nvPr/>
        </p:nvSpPr>
        <p:spPr bwMode="auto">
          <a:xfrm>
            <a:off x="2571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066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0662"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88444756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idx="1"/>
          </p:nvPr>
        </p:nvSpPr>
        <p:spPr>
          <a:xfrm>
            <a:off x="304800" y="1524000"/>
            <a:ext cx="8534400" cy="5181600"/>
          </a:xfrm>
        </p:spPr>
        <p:txBody>
          <a:bodyPr lIns="0" tIns="0" rIns="0" bIns="0">
            <a:normAutofit/>
          </a:bodyPr>
          <a:lstStyle/>
          <a:p>
            <a:pPr lvl="0"/>
            <a:r>
              <a:rPr lang="en-US" sz="2800" dirty="0">
                <a:solidFill>
                  <a:srgbClr val="FFFF00"/>
                </a:solidFill>
              </a:rPr>
              <a:t>9.</a:t>
            </a:r>
            <a:r>
              <a:rPr lang="en-US" sz="2800" dirty="0" smtClean="0"/>
              <a:t>(continued) </a:t>
            </a:r>
            <a:r>
              <a:rPr lang="en-US" sz="2400" dirty="0" smtClean="0"/>
              <a:t>2</a:t>
            </a:r>
            <a:r>
              <a:rPr lang="en-US" sz="2400" dirty="0"/>
              <a:t>) where site- and/or species-specific measures have been prepared by or in coordination with the U.S. Fish and Wildlife Service (“Service”) that will avoid endangered or threatened species’ exposure to such devices or the pesticide contained in them.  At the time of application, each applicator must have in their possession a list of threatened and endangered species (“species list”), not more than 3 months old, from the Service that may be present within the area in which M-44 devices are to be deployed. Species lists and Service points of contact are available through the Information, Planning and Consultation </a:t>
            </a:r>
            <a:r>
              <a:rPr lang="en-US" sz="2400" dirty="0">
                <a:solidFill>
                  <a:srgbClr val="FFFF00"/>
                </a:solidFill>
              </a:rPr>
              <a:t>(</a:t>
            </a:r>
            <a:r>
              <a:rPr lang="en-US" sz="2400" dirty="0" err="1">
                <a:solidFill>
                  <a:srgbClr val="FFFF00"/>
                </a:solidFill>
              </a:rPr>
              <a:t>IPaC</a:t>
            </a:r>
            <a:r>
              <a:rPr lang="en-US" sz="2400" dirty="0">
                <a:solidFill>
                  <a:srgbClr val="FFFF00"/>
                </a:solidFill>
              </a:rPr>
              <a:t>) website (https://ecos.fws.gov/ipac/). </a:t>
            </a:r>
            <a:endParaRPr lang="en-US" sz="2400" kern="1200" dirty="0">
              <a:solidFill>
                <a:srgbClr val="FFFF00"/>
              </a:solidFill>
              <a:effectLst/>
            </a:endParaRPr>
          </a:p>
        </p:txBody>
      </p:sp>
      <p:sp>
        <p:nvSpPr>
          <p:cNvPr id="68610" name="Rectangle 2"/>
          <p:cNvSpPr>
            <a:spLocks noGrp="1" noChangeArrowheads="1"/>
          </p:cNvSpPr>
          <p:nvPr>
            <p:ph type="title"/>
          </p:nvPr>
        </p:nvSpPr>
        <p:spPr>
          <a:xfrm>
            <a:off x="3968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0660" name="Freeform 3"/>
          <p:cNvSpPr>
            <a:spLocks/>
          </p:cNvSpPr>
          <p:nvPr/>
        </p:nvSpPr>
        <p:spPr bwMode="auto">
          <a:xfrm>
            <a:off x="2571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066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0662"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97097655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idx="1"/>
          </p:nvPr>
        </p:nvSpPr>
        <p:spPr>
          <a:xfrm>
            <a:off x="652463" y="1587500"/>
            <a:ext cx="8186737" cy="4321175"/>
          </a:xfrm>
        </p:spPr>
        <p:txBody>
          <a:bodyPr lIns="0" tIns="0" rIns="0" bIns="0">
            <a:normAutofit fontScale="85000" lnSpcReduction="20000"/>
          </a:bodyPr>
          <a:lstStyle/>
          <a:p>
            <a:r>
              <a:rPr lang="en-US" sz="4000" dirty="0">
                <a:solidFill>
                  <a:srgbClr val="FFFF00"/>
                </a:solidFill>
              </a:rPr>
              <a:t>9.(continued) </a:t>
            </a:r>
            <a:r>
              <a:rPr lang="en-US" sz="2800" dirty="0"/>
              <a:t>To procure an official species list, the geographic area in which M-44 devices are to be deployed must be entered into </a:t>
            </a:r>
            <a:r>
              <a:rPr lang="en-US" sz="2800" dirty="0" err="1"/>
              <a:t>IPaC</a:t>
            </a:r>
            <a:r>
              <a:rPr lang="en-US" sz="2800" dirty="0"/>
              <a:t>. Each applicator must ensure that one of the following conditions are met: 1) there are no endangered or threatened species shown on the species list for the area in which M-44 devices are to be deployed that can trigger the device or can scavenge on carcasses impacted by the device; or 2) if endangered and threatened species capable of triggering the device or scavenging on carcasses impacted by the device are shown on the species list, the applicator must also have in their possession written documentation of any appropriate site- and/or species-specific measures that avoid exposure and are prepared by or developed in coordination with the Service. </a:t>
            </a:r>
            <a:endParaRPr lang="en-US" sz="4000" dirty="0" smtClean="0">
              <a:solidFill>
                <a:srgbClr val="FFFFFF"/>
              </a:solidFill>
            </a:endParaRPr>
          </a:p>
        </p:txBody>
      </p:sp>
      <p:sp>
        <p:nvSpPr>
          <p:cNvPr id="69634" name="Rectangle 2"/>
          <p:cNvSpPr>
            <a:spLocks noGrp="1" noChangeArrowheads="1"/>
          </p:cNvSpPr>
          <p:nvPr>
            <p:ph type="title"/>
          </p:nvPr>
        </p:nvSpPr>
        <p:spPr>
          <a:xfrm>
            <a:off x="3968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1684" name="Freeform 3"/>
          <p:cNvSpPr>
            <a:spLocks/>
          </p:cNvSpPr>
          <p:nvPr/>
        </p:nvSpPr>
        <p:spPr bwMode="auto">
          <a:xfrm>
            <a:off x="2571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168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686"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78538274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idx="1"/>
          </p:nvPr>
        </p:nvSpPr>
        <p:spPr>
          <a:xfrm>
            <a:off x="652463" y="1587500"/>
            <a:ext cx="8186737" cy="4321175"/>
          </a:xfrm>
        </p:spPr>
        <p:txBody>
          <a:bodyPr lIns="0" tIns="0" rIns="0" bIns="0">
            <a:normAutofit fontScale="92500"/>
          </a:bodyPr>
          <a:lstStyle/>
          <a:p>
            <a:r>
              <a:rPr lang="en-US" sz="3600" dirty="0">
                <a:solidFill>
                  <a:srgbClr val="FFFF00"/>
                </a:solidFill>
              </a:rPr>
              <a:t>9.(continued</a:t>
            </a:r>
            <a:r>
              <a:rPr lang="en-US" sz="3600" dirty="0" smtClean="0">
                <a:solidFill>
                  <a:srgbClr val="FFFF00"/>
                </a:solidFill>
              </a:rPr>
              <a:t>) Website to access map</a:t>
            </a:r>
          </a:p>
          <a:p>
            <a:r>
              <a:rPr lang="en-US" sz="3200" dirty="0">
                <a:solidFill>
                  <a:srgbClr val="FFFF00"/>
                </a:solidFill>
              </a:rPr>
              <a:t>(</a:t>
            </a:r>
            <a:r>
              <a:rPr lang="en-US" sz="3200" dirty="0" err="1" smtClean="0">
                <a:solidFill>
                  <a:srgbClr val="FFFF00"/>
                </a:solidFill>
              </a:rPr>
              <a:t>IPaC</a:t>
            </a:r>
            <a:r>
              <a:rPr lang="en-US" sz="3200" dirty="0">
                <a:solidFill>
                  <a:srgbClr val="FFFF00"/>
                </a:solidFill>
              </a:rPr>
              <a:t>) website (</a:t>
            </a:r>
            <a:r>
              <a:rPr lang="en-US" sz="3200" dirty="0">
                <a:solidFill>
                  <a:srgbClr val="FFFF00"/>
                </a:solidFill>
                <a:hlinkClick r:id="rId2"/>
              </a:rPr>
              <a:t>https://ecos.fws.gov/ipac</a:t>
            </a:r>
            <a:r>
              <a:rPr lang="en-US" sz="3200" dirty="0" smtClean="0">
                <a:solidFill>
                  <a:srgbClr val="FFFF00"/>
                </a:solidFill>
                <a:hlinkClick r:id="rId2"/>
              </a:rPr>
              <a:t>/</a:t>
            </a:r>
            <a:r>
              <a:rPr lang="en-US" sz="3200" dirty="0" smtClean="0">
                <a:solidFill>
                  <a:srgbClr val="FFFF00"/>
                </a:solidFill>
              </a:rPr>
              <a:t>).</a:t>
            </a:r>
            <a:endParaRPr lang="en-US" sz="3200" dirty="0">
              <a:solidFill>
                <a:srgbClr val="FFFF00"/>
              </a:solidFill>
            </a:endParaRPr>
          </a:p>
          <a:p>
            <a:pPr marL="0" indent="0">
              <a:buNone/>
            </a:pPr>
            <a:r>
              <a:rPr lang="en-US" sz="3200" dirty="0" smtClean="0">
                <a:solidFill>
                  <a:srgbClr val="FFFF00"/>
                </a:solidFill>
              </a:rPr>
              <a:t>Go to website set up account </a:t>
            </a:r>
          </a:p>
          <a:p>
            <a:pPr marL="0" indent="0">
              <a:buNone/>
            </a:pPr>
            <a:r>
              <a:rPr lang="en-US" sz="3200" dirty="0" smtClean="0">
                <a:solidFill>
                  <a:srgbClr val="FFFF00"/>
                </a:solidFill>
              </a:rPr>
              <a:t>Click </a:t>
            </a:r>
            <a:r>
              <a:rPr lang="en-US" sz="3200" dirty="0" smtClean="0">
                <a:solidFill>
                  <a:srgbClr val="FF0000"/>
                </a:solidFill>
              </a:rPr>
              <a:t>Get started </a:t>
            </a:r>
            <a:r>
              <a:rPr lang="en-US" sz="3200" dirty="0" smtClean="0">
                <a:solidFill>
                  <a:srgbClr val="FFFF00"/>
                </a:solidFill>
              </a:rPr>
              <a:t>– </a:t>
            </a:r>
          </a:p>
          <a:p>
            <a:pPr marL="0" indent="0">
              <a:buNone/>
            </a:pPr>
            <a:r>
              <a:rPr lang="en-US" sz="3200" dirty="0" smtClean="0">
                <a:solidFill>
                  <a:srgbClr val="FFFF00"/>
                </a:solidFill>
              </a:rPr>
              <a:t>enter location ex. Park, county Wyoming</a:t>
            </a:r>
          </a:p>
          <a:p>
            <a:pPr marL="0" indent="0">
              <a:buNone/>
            </a:pPr>
            <a:r>
              <a:rPr lang="en-US" sz="3200" dirty="0" smtClean="0">
                <a:solidFill>
                  <a:srgbClr val="FFFF00"/>
                </a:solidFill>
              </a:rPr>
              <a:t>Click </a:t>
            </a:r>
            <a:r>
              <a:rPr lang="en-US" sz="3200" dirty="0" smtClean="0">
                <a:solidFill>
                  <a:srgbClr val="FF0000"/>
                </a:solidFill>
              </a:rPr>
              <a:t>Define project</a:t>
            </a:r>
            <a:r>
              <a:rPr lang="en-US" sz="3200" dirty="0" smtClean="0">
                <a:solidFill>
                  <a:srgbClr val="FFFF00"/>
                </a:solidFill>
              </a:rPr>
              <a:t> Ex. Set M-44’s for predator control for Park County Predator Board.</a:t>
            </a:r>
          </a:p>
          <a:p>
            <a:pPr marL="0" indent="0">
              <a:buNone/>
            </a:pPr>
            <a:r>
              <a:rPr lang="en-US" sz="3200" dirty="0" smtClean="0">
                <a:solidFill>
                  <a:srgbClr val="FFFF00"/>
                </a:solidFill>
              </a:rPr>
              <a:t>Download list of species.  (There may not be any)</a:t>
            </a:r>
          </a:p>
          <a:p>
            <a:pPr marL="0" indent="0">
              <a:buNone/>
            </a:pPr>
            <a:endParaRPr lang="en-US" sz="3200" dirty="0" smtClean="0">
              <a:solidFill>
                <a:srgbClr val="FFFF00"/>
              </a:solidFill>
            </a:endParaRPr>
          </a:p>
          <a:p>
            <a:endParaRPr lang="en-US" sz="3200" dirty="0">
              <a:solidFill>
                <a:srgbClr val="FFFF00"/>
              </a:solidFill>
            </a:endParaRPr>
          </a:p>
          <a:p>
            <a:pPr marL="0" indent="0">
              <a:buNone/>
            </a:pPr>
            <a:endParaRPr lang="en-US" sz="3200" dirty="0" smtClean="0">
              <a:solidFill>
                <a:srgbClr val="FFFF00"/>
              </a:solidFill>
            </a:endParaRPr>
          </a:p>
          <a:p>
            <a:endParaRPr lang="en-US" sz="3200" dirty="0">
              <a:solidFill>
                <a:srgbClr val="FFFF00"/>
              </a:solidFill>
            </a:endParaRPr>
          </a:p>
          <a:p>
            <a:endParaRPr lang="en-US" sz="3200" dirty="0" smtClean="0">
              <a:solidFill>
                <a:srgbClr val="FFFFFF"/>
              </a:solidFill>
            </a:endParaRPr>
          </a:p>
        </p:txBody>
      </p:sp>
      <p:sp>
        <p:nvSpPr>
          <p:cNvPr id="69634" name="Rectangle 2"/>
          <p:cNvSpPr>
            <a:spLocks noGrp="1" noChangeArrowheads="1"/>
          </p:cNvSpPr>
          <p:nvPr>
            <p:ph type="title"/>
          </p:nvPr>
        </p:nvSpPr>
        <p:spPr>
          <a:xfrm>
            <a:off x="3968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1684" name="Freeform 3"/>
          <p:cNvSpPr>
            <a:spLocks/>
          </p:cNvSpPr>
          <p:nvPr/>
        </p:nvSpPr>
        <p:spPr bwMode="auto">
          <a:xfrm>
            <a:off x="2571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1685"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686"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406894594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idx="1"/>
          </p:nvPr>
        </p:nvSpPr>
        <p:spPr>
          <a:xfrm>
            <a:off x="623888" y="1676400"/>
            <a:ext cx="8007350" cy="2709863"/>
          </a:xfrm>
        </p:spPr>
        <p:txBody>
          <a:bodyPr lIns="0" tIns="0" rIns="0" bIns="0">
            <a:noAutofit/>
          </a:bodyPr>
          <a:lstStyle/>
          <a:p>
            <a:pPr lvl="0"/>
            <a:r>
              <a:rPr lang="en-US" sz="2400" dirty="0" smtClean="0">
                <a:solidFill>
                  <a:srgbClr val="FFFF00"/>
                </a:solidFill>
              </a:rPr>
              <a:t>10. </a:t>
            </a:r>
            <a:r>
              <a:rPr lang="en-US" sz="2600" kern="1200" dirty="0" smtClean="0">
                <a:solidFill>
                  <a:schemeClr val="tx1"/>
                </a:solidFill>
                <a:effectLst/>
                <a:latin typeface="+mn-lt"/>
                <a:ea typeface="+mn-ea"/>
                <a:cs typeface="+mn-cs"/>
              </a:rPr>
              <a:t>At least one person within WDA in addition to the individual applicator must have knowledge of the exact placement of all M-44 devices in the field. This includes initial placement and any subsequent changes of M-44 GPS locations as soon as possible but no later than 14 days. In the case of applications to privately owned land, the applicator must also have written permission from the landowner or lessee who has requested M-44 device use prior to their placement. When devices are placed on private land, all residences on the property must be notified of the M-44 device use.</a:t>
            </a:r>
          </a:p>
          <a:p>
            <a:pPr marL="508000" indent="-508000" eaLnBrk="1" fontAlgn="auto" hangingPunct="1">
              <a:spcBef>
                <a:spcPct val="0"/>
              </a:spcBef>
              <a:spcAft>
                <a:spcPts val="0"/>
              </a:spcAft>
              <a:buClr>
                <a:srgbClr val="FFF287"/>
              </a:buClr>
              <a:buFont typeface="Times New Roman" pitchFamily="18" charset="0"/>
              <a:buNone/>
              <a:defRPr/>
            </a:pPr>
            <a:endParaRPr lang="en-US" sz="2400" dirty="0" smtClean="0">
              <a:solidFill>
                <a:srgbClr val="FFFFFF"/>
              </a:solidFill>
            </a:endParaRPr>
          </a:p>
        </p:txBody>
      </p:sp>
      <p:sp>
        <p:nvSpPr>
          <p:cNvPr id="70658" name="Rectangle 2"/>
          <p:cNvSpPr>
            <a:spLocks noGrp="1" noChangeArrowheads="1"/>
          </p:cNvSpPr>
          <p:nvPr>
            <p:ph type="title"/>
          </p:nvPr>
        </p:nvSpPr>
        <p:spPr>
          <a:xfrm>
            <a:off x="39528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2708" name="Freeform 3"/>
          <p:cNvSpPr>
            <a:spLocks/>
          </p:cNvSpPr>
          <p:nvPr/>
        </p:nvSpPr>
        <p:spPr bwMode="auto">
          <a:xfrm>
            <a:off x="257175"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270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710"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5243519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idx="1"/>
          </p:nvPr>
        </p:nvSpPr>
        <p:spPr>
          <a:xfrm>
            <a:off x="712788" y="2273300"/>
            <a:ext cx="8007350" cy="3779838"/>
          </a:xfrm>
        </p:spPr>
        <p:txBody>
          <a:bodyPr lIns="0" tIns="0" rIns="0" bIns="0">
            <a:normAutofit lnSpcReduction="10000"/>
          </a:bodyPr>
          <a:lstStyle/>
          <a:p>
            <a:pPr lvl="0"/>
            <a:r>
              <a:rPr lang="en-US" sz="4000" dirty="0" smtClean="0">
                <a:solidFill>
                  <a:srgbClr val="FFFF00"/>
                </a:solidFill>
              </a:rPr>
              <a:t>11. </a:t>
            </a:r>
            <a:r>
              <a:rPr lang="en-US" sz="3600" kern="1200" dirty="0" smtClean="0">
                <a:solidFill>
                  <a:schemeClr val="tx1"/>
                </a:solidFill>
                <a:effectLst/>
                <a:latin typeface="+mn-lt"/>
                <a:ea typeface="+mn-ea"/>
                <a:cs typeface="+mn-cs"/>
              </a:rPr>
              <a:t>In areas where more than one governmental agency is authorized to place M-44 devices, the agencies must exchange placement information and other relevant facts to ensure that the maximum number of M-44’s allowed is not exceeded.</a:t>
            </a:r>
            <a:endParaRPr lang="en-US" sz="3600" kern="1200" dirty="0">
              <a:solidFill>
                <a:schemeClr val="tx1"/>
              </a:solidFill>
              <a:effectLst/>
              <a:latin typeface="+mn-lt"/>
              <a:ea typeface="+mn-ea"/>
              <a:cs typeface="+mn-cs"/>
            </a:endParaRPr>
          </a:p>
        </p:txBody>
      </p:sp>
      <p:sp>
        <p:nvSpPr>
          <p:cNvPr id="71682" name="Rectangle 2"/>
          <p:cNvSpPr>
            <a:spLocks noGrp="1" noChangeArrowheads="1"/>
          </p:cNvSpPr>
          <p:nvPr>
            <p:ph type="title"/>
          </p:nvPr>
        </p:nvSpPr>
        <p:spPr>
          <a:xfrm>
            <a:off x="39528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3732" name="Freeform 3"/>
          <p:cNvSpPr>
            <a:spLocks/>
          </p:cNvSpPr>
          <p:nvPr/>
        </p:nvSpPr>
        <p:spPr bwMode="auto">
          <a:xfrm>
            <a:off x="255588"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373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3734"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696728842"/>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idx="1"/>
          </p:nvPr>
        </p:nvSpPr>
        <p:spPr>
          <a:xfrm>
            <a:off x="647700" y="1868488"/>
            <a:ext cx="8007350" cy="4321175"/>
          </a:xfrm>
        </p:spPr>
        <p:txBody>
          <a:bodyPr lIns="0" tIns="0" rIns="0" bIns="0">
            <a:normAutofit/>
          </a:bodyPr>
          <a:lstStyle/>
          <a:p>
            <a:pPr lvl="0"/>
            <a:r>
              <a:rPr lang="en-US" sz="4000" dirty="0" smtClean="0">
                <a:solidFill>
                  <a:srgbClr val="FFFF00"/>
                </a:solidFill>
              </a:rPr>
              <a:t>12. </a:t>
            </a:r>
            <a:r>
              <a:rPr lang="en-US" sz="2600" kern="1200" dirty="0" smtClean="0">
                <a:solidFill>
                  <a:schemeClr val="tx1"/>
                </a:solidFill>
                <a:effectLst/>
                <a:latin typeface="+mn-lt"/>
                <a:ea typeface="+mn-ea"/>
                <a:cs typeface="+mn-cs"/>
              </a:rPr>
              <a:t>The M-44 device must not be placed within 200 feet of any </a:t>
            </a:r>
            <a:r>
              <a:rPr lang="en-US" sz="2600" kern="1200" dirty="0" err="1" smtClean="0">
                <a:solidFill>
                  <a:schemeClr val="tx1"/>
                </a:solidFill>
                <a:effectLst/>
                <a:latin typeface="+mn-lt"/>
                <a:ea typeface="+mn-ea"/>
                <a:cs typeface="+mn-cs"/>
              </a:rPr>
              <a:t>nonfrozen</a:t>
            </a:r>
            <a:r>
              <a:rPr lang="en-US" sz="2600" kern="1200" dirty="0" smtClean="0">
                <a:solidFill>
                  <a:schemeClr val="tx1"/>
                </a:solidFill>
                <a:effectLst/>
                <a:latin typeface="+mn-lt"/>
                <a:ea typeface="+mn-ea"/>
                <a:cs typeface="+mn-cs"/>
              </a:rPr>
              <a:t> lake, stream, or other body of water; provided that natural depression areas which catch and hold rainfall for short periods of time shall not be considered “bodies of water” for purposes of this restriction. M-44 devices may be set within 200 feet of frozen bodies of water only if (</a:t>
            </a:r>
            <a:r>
              <a:rPr lang="en-US" sz="2600" kern="1200" dirty="0" err="1" smtClean="0">
                <a:solidFill>
                  <a:schemeClr val="tx1"/>
                </a:solidFill>
                <a:effectLst/>
                <a:latin typeface="+mn-lt"/>
                <a:ea typeface="+mn-ea"/>
                <a:cs typeface="+mn-cs"/>
              </a:rPr>
              <a:t>i</a:t>
            </a:r>
            <a:r>
              <a:rPr lang="en-US" sz="2600" kern="1200" dirty="0" smtClean="0">
                <a:solidFill>
                  <a:schemeClr val="tx1"/>
                </a:solidFill>
                <a:effectLst/>
                <a:latin typeface="+mn-lt"/>
                <a:ea typeface="+mn-ea"/>
                <a:cs typeface="+mn-cs"/>
              </a:rPr>
              <a:t>) they are removed before the water body is no longer completely frozen, and (ii) are set at such elevation to prevent inundation in the event of an untimely thaw.</a:t>
            </a:r>
            <a:endParaRPr lang="en-US" sz="2600" kern="1200" dirty="0">
              <a:solidFill>
                <a:schemeClr val="tx1"/>
              </a:solidFill>
              <a:effectLst/>
              <a:latin typeface="+mn-lt"/>
              <a:ea typeface="+mn-ea"/>
              <a:cs typeface="+mn-cs"/>
            </a:endParaRPr>
          </a:p>
        </p:txBody>
      </p:sp>
      <p:sp>
        <p:nvSpPr>
          <p:cNvPr id="72706" name="Rectangle 2"/>
          <p:cNvSpPr>
            <a:spLocks noGrp="1" noChangeArrowheads="1"/>
          </p:cNvSpPr>
          <p:nvPr>
            <p:ph type="title"/>
          </p:nvPr>
        </p:nvSpPr>
        <p:spPr>
          <a:xfrm>
            <a:off x="39370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4756" name="Freeform 3"/>
          <p:cNvSpPr>
            <a:spLocks/>
          </p:cNvSpPr>
          <p:nvPr/>
        </p:nvSpPr>
        <p:spPr bwMode="auto">
          <a:xfrm>
            <a:off x="255588"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475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4758"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1429160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idx="1"/>
          </p:nvPr>
        </p:nvSpPr>
        <p:spPr>
          <a:xfrm>
            <a:off x="987425" y="2251075"/>
            <a:ext cx="7893050" cy="3976688"/>
          </a:xfrm>
        </p:spPr>
        <p:txBody>
          <a:bodyPr lIns="0" tIns="0" rIns="0" bIns="0">
            <a:normAutofit/>
          </a:bodyPr>
          <a:lstStyle/>
          <a:p>
            <a:pPr marL="252413" indent="-252413">
              <a:spcBef>
                <a:spcPct val="0"/>
              </a:spcBef>
              <a:buClr>
                <a:srgbClr val="FFF287"/>
              </a:buClr>
              <a:buNone/>
              <a:defRPr/>
            </a:pPr>
            <a:r>
              <a:rPr lang="en-US" sz="2800" dirty="0" smtClean="0">
                <a:solidFill>
                  <a:srgbClr val="FFFFFF"/>
                </a:solidFill>
              </a:rPr>
              <a:t>The</a:t>
            </a:r>
            <a:r>
              <a:rPr lang="en-US" sz="2800" baseline="0" dirty="0" smtClean="0">
                <a:solidFill>
                  <a:srgbClr val="FFFFFF"/>
                </a:solidFill>
              </a:rPr>
              <a:t> Federal Insecticide, Fungicide, &amp; Rodenticide Act, (FIFRA), and the Wyoming </a:t>
            </a:r>
            <a:r>
              <a:rPr lang="en-US" sz="2800" baseline="0" smtClean="0">
                <a:solidFill>
                  <a:srgbClr val="FFFFFF"/>
                </a:solidFill>
              </a:rPr>
              <a:t>Environmental </a:t>
            </a:r>
            <a:r>
              <a:rPr lang="en-US" sz="2800" smtClean="0">
                <a:solidFill>
                  <a:srgbClr val="FFFFFF"/>
                </a:solidFill>
              </a:rPr>
              <a:t>Pesticide </a:t>
            </a:r>
            <a:r>
              <a:rPr lang="en-US" sz="2800" dirty="0">
                <a:solidFill>
                  <a:srgbClr val="FFFFFF"/>
                </a:solidFill>
              </a:rPr>
              <a:t>Control </a:t>
            </a:r>
            <a:r>
              <a:rPr lang="en-US" sz="2800" baseline="0" dirty="0" smtClean="0">
                <a:solidFill>
                  <a:srgbClr val="FFFFFF"/>
                </a:solidFill>
              </a:rPr>
              <a:t>Act, (WEPCA) requires that all pesticide products be classified as either “</a:t>
            </a:r>
            <a:r>
              <a:rPr lang="en-US" sz="2800" b="1" baseline="0" dirty="0" smtClean="0">
                <a:solidFill>
                  <a:srgbClr val="FFFFFF"/>
                </a:solidFill>
              </a:rPr>
              <a:t>General” </a:t>
            </a:r>
            <a:r>
              <a:rPr lang="en-US" sz="2800" baseline="0" dirty="0" smtClean="0">
                <a:solidFill>
                  <a:srgbClr val="FFFFFF"/>
                </a:solidFill>
              </a:rPr>
              <a:t>or “</a:t>
            </a:r>
            <a:r>
              <a:rPr lang="en-US" sz="2800" b="1" baseline="0" dirty="0" smtClean="0">
                <a:solidFill>
                  <a:srgbClr val="FFFFFF"/>
                </a:solidFill>
              </a:rPr>
              <a:t>Restricted use”</a:t>
            </a:r>
            <a:r>
              <a:rPr lang="en-US" sz="2800" baseline="0" dirty="0" smtClean="0">
                <a:solidFill>
                  <a:srgbClr val="FFFFFF"/>
                </a:solidFill>
              </a:rPr>
              <a:t>.  General use can be used by the general public, while only applicators who are certified may use Restricted use pesticides</a:t>
            </a:r>
            <a:r>
              <a:rPr lang="en-US" sz="2400" baseline="0" dirty="0" smtClean="0">
                <a:solidFill>
                  <a:srgbClr val="FFFFFF"/>
                </a:solidFill>
              </a:rPr>
              <a:t>.</a:t>
            </a:r>
            <a:endParaRPr lang="en-US" sz="2400" dirty="0" smtClean="0">
              <a:solidFill>
                <a:srgbClr val="FFFFFF"/>
              </a:solidFill>
            </a:endParaRPr>
          </a:p>
        </p:txBody>
      </p:sp>
      <p:sp>
        <p:nvSpPr>
          <p:cNvPr id="8194" name="Rectangle 2"/>
          <p:cNvSpPr>
            <a:spLocks noGrp="1" noChangeArrowheads="1"/>
          </p:cNvSpPr>
          <p:nvPr>
            <p:ph type="title"/>
          </p:nvPr>
        </p:nvSpPr>
        <p:spPr>
          <a:xfrm>
            <a:off x="42386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1268" name="Freeform 3"/>
          <p:cNvSpPr>
            <a:spLocks/>
          </p:cNvSpPr>
          <p:nvPr/>
        </p:nvSpPr>
        <p:spPr bwMode="auto">
          <a:xfrm>
            <a:off x="28575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126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0" name="Rectangle 5"/>
          <p:cNvSpPr>
            <a:spLocks noChangeArrowheads="1"/>
          </p:cNvSpPr>
          <p:nvPr/>
        </p:nvSpPr>
        <p:spPr bwMode="auto">
          <a:xfrm>
            <a:off x="455613" y="1538288"/>
            <a:ext cx="39830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M-44 General Overview</a:t>
            </a:r>
          </a:p>
        </p:txBody>
      </p:sp>
    </p:spTree>
    <p:extLst>
      <p:ext uri="{BB962C8B-B14F-4D97-AF65-F5344CB8AC3E}">
        <p14:creationId xmlns:p14="http://schemas.microsoft.com/office/powerpoint/2010/main" val="214056843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Grp="1" noChangeArrowheads="1"/>
          </p:cNvSpPr>
          <p:nvPr>
            <p:ph idx="1"/>
          </p:nvPr>
        </p:nvSpPr>
        <p:spPr>
          <a:xfrm>
            <a:off x="712788" y="2854325"/>
            <a:ext cx="8007350" cy="1627188"/>
          </a:xfrm>
        </p:spPr>
        <p:txBody>
          <a:bodyPr lIns="0" tIns="0" rIns="0" bIns="0">
            <a:normAutofit fontScale="92500" lnSpcReduction="20000"/>
          </a:bodyPr>
          <a:lstStyle/>
          <a:p>
            <a:pPr lvl="0"/>
            <a:r>
              <a:rPr lang="en-US" sz="4000" dirty="0" smtClean="0">
                <a:solidFill>
                  <a:srgbClr val="FFFF00"/>
                </a:solidFill>
              </a:rPr>
              <a:t>13. </a:t>
            </a:r>
            <a:r>
              <a:rPr lang="en-US" sz="4400" kern="1200" dirty="0" smtClean="0">
                <a:solidFill>
                  <a:schemeClr val="tx1"/>
                </a:solidFill>
                <a:effectLst/>
                <a:latin typeface="+mn-lt"/>
                <a:ea typeface="+mn-ea"/>
                <a:cs typeface="+mn-cs"/>
              </a:rPr>
              <a:t>The M-44 device must not be placed in areas where food crops are planted.</a:t>
            </a:r>
            <a:endParaRPr lang="en-US" sz="4400" kern="1200" dirty="0">
              <a:solidFill>
                <a:schemeClr val="tx1"/>
              </a:solidFill>
              <a:effectLst/>
              <a:latin typeface="+mn-lt"/>
              <a:ea typeface="+mn-ea"/>
              <a:cs typeface="+mn-cs"/>
            </a:endParaRPr>
          </a:p>
        </p:txBody>
      </p:sp>
      <p:sp>
        <p:nvSpPr>
          <p:cNvPr id="73730" name="Rectangle 2"/>
          <p:cNvSpPr>
            <a:spLocks noGrp="1" noChangeArrowheads="1"/>
          </p:cNvSpPr>
          <p:nvPr>
            <p:ph type="title"/>
          </p:nvPr>
        </p:nvSpPr>
        <p:spPr>
          <a:xfrm>
            <a:off x="39370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5780" name="Freeform 3"/>
          <p:cNvSpPr>
            <a:spLocks/>
          </p:cNvSpPr>
          <p:nvPr/>
        </p:nvSpPr>
        <p:spPr bwMode="auto">
          <a:xfrm>
            <a:off x="25400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578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782"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1007859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Grp="1" noChangeArrowheads="1"/>
          </p:cNvSpPr>
          <p:nvPr>
            <p:ph idx="1"/>
          </p:nvPr>
        </p:nvSpPr>
        <p:spPr>
          <a:xfrm>
            <a:off x="647700" y="1933575"/>
            <a:ext cx="8267700" cy="4321175"/>
          </a:xfrm>
        </p:spPr>
        <p:txBody>
          <a:bodyPr lIns="0" tIns="0" rIns="0" bIns="0">
            <a:normAutofit/>
          </a:bodyPr>
          <a:lstStyle/>
          <a:p>
            <a:pPr lvl="0"/>
            <a:r>
              <a:rPr lang="en-US" sz="4400" dirty="0" smtClean="0">
                <a:solidFill>
                  <a:srgbClr val="FFFF00"/>
                </a:solidFill>
              </a:rPr>
              <a:t>14. </a:t>
            </a:r>
            <a:r>
              <a:rPr lang="en-US" sz="4400" kern="1200" dirty="0" smtClean="0">
                <a:solidFill>
                  <a:schemeClr val="tx1"/>
                </a:solidFill>
                <a:effectLst/>
              </a:rPr>
              <a:t>The M-44 device must not be placed within 300 feet of any designated public road or public pathway.</a:t>
            </a:r>
            <a:endParaRPr lang="en-US" sz="4400" kern="1200" dirty="0">
              <a:solidFill>
                <a:schemeClr val="tx1"/>
              </a:solidFill>
              <a:effectLst/>
            </a:endParaRPr>
          </a:p>
        </p:txBody>
      </p:sp>
      <p:sp>
        <p:nvSpPr>
          <p:cNvPr id="74754" name="Rectangle 2"/>
          <p:cNvSpPr>
            <a:spLocks noGrp="1" noChangeArrowheads="1"/>
          </p:cNvSpPr>
          <p:nvPr>
            <p:ph type="title"/>
          </p:nvPr>
        </p:nvSpPr>
        <p:spPr>
          <a:xfrm>
            <a:off x="39211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6804" name="Freeform 3"/>
          <p:cNvSpPr>
            <a:spLocks/>
          </p:cNvSpPr>
          <p:nvPr/>
        </p:nvSpPr>
        <p:spPr bwMode="auto">
          <a:xfrm>
            <a:off x="25400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680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6806"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093086983"/>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idx="1"/>
          </p:nvPr>
        </p:nvSpPr>
        <p:spPr>
          <a:xfrm>
            <a:off x="647700" y="2498725"/>
            <a:ext cx="8072438" cy="3238500"/>
          </a:xfrm>
        </p:spPr>
        <p:txBody>
          <a:bodyPr lIns="0" tIns="0" rIns="0" bIns="0">
            <a:normAutofit/>
          </a:bodyPr>
          <a:lstStyle/>
          <a:p>
            <a:pPr lvl="0"/>
            <a:r>
              <a:rPr lang="en-US" sz="4000" dirty="0" smtClean="0">
                <a:solidFill>
                  <a:srgbClr val="FFFF00"/>
                </a:solidFill>
              </a:rPr>
              <a:t>15. </a:t>
            </a:r>
            <a:r>
              <a:rPr lang="en-US" sz="4000" kern="1200" dirty="0" smtClean="0">
                <a:solidFill>
                  <a:schemeClr val="tx1"/>
                </a:solidFill>
                <a:effectLst/>
              </a:rPr>
              <a:t>The maximum density of M-44</a:t>
            </a:r>
            <a:r>
              <a:rPr lang="en-US" sz="4000" strike="sngStrike" kern="1200" dirty="0" smtClean="0">
                <a:solidFill>
                  <a:schemeClr val="tx1"/>
                </a:solidFill>
                <a:effectLst/>
              </a:rPr>
              <a:t>’</a:t>
            </a:r>
            <a:r>
              <a:rPr lang="en-US" sz="4000" kern="1200" dirty="0" smtClean="0">
                <a:solidFill>
                  <a:schemeClr val="tx1"/>
                </a:solidFill>
                <a:effectLst/>
              </a:rPr>
              <a:t>s placed in any 100-acre pasture land areas must not exceed 10; and the density in any 1 square mile of open range shall not exceed 12.</a:t>
            </a:r>
            <a:endParaRPr lang="en-US" sz="4000" kern="1200" dirty="0">
              <a:solidFill>
                <a:schemeClr val="tx1"/>
              </a:solidFill>
              <a:effectLst/>
            </a:endParaRPr>
          </a:p>
        </p:txBody>
      </p:sp>
      <p:sp>
        <p:nvSpPr>
          <p:cNvPr id="75778" name="Rectangle 2"/>
          <p:cNvSpPr>
            <a:spLocks noGrp="1" noChangeArrowheads="1"/>
          </p:cNvSpPr>
          <p:nvPr>
            <p:ph type="title"/>
          </p:nvPr>
        </p:nvSpPr>
        <p:spPr>
          <a:xfrm>
            <a:off x="39211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7828" name="Freeform 3"/>
          <p:cNvSpPr>
            <a:spLocks/>
          </p:cNvSpPr>
          <p:nvPr/>
        </p:nvSpPr>
        <p:spPr bwMode="auto">
          <a:xfrm>
            <a:off x="25400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782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7830"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2035864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idx="1"/>
          </p:nvPr>
        </p:nvSpPr>
        <p:spPr>
          <a:xfrm>
            <a:off x="598488" y="2273300"/>
            <a:ext cx="8007350" cy="3779838"/>
          </a:xfrm>
        </p:spPr>
        <p:txBody>
          <a:bodyPr lIns="0" tIns="0" rIns="0" bIns="0">
            <a:normAutofit lnSpcReduction="10000"/>
          </a:bodyPr>
          <a:lstStyle/>
          <a:p>
            <a:pPr lvl="0"/>
            <a:r>
              <a:rPr lang="en-US" sz="4000" dirty="0" smtClean="0">
                <a:solidFill>
                  <a:srgbClr val="FFFF00"/>
                </a:solidFill>
              </a:rPr>
              <a:t>16. </a:t>
            </a:r>
            <a:r>
              <a:rPr lang="en-US" sz="3600" kern="1200" dirty="0" smtClean="0">
                <a:solidFill>
                  <a:schemeClr val="tx1"/>
                </a:solidFill>
                <a:effectLst/>
                <a:latin typeface="+mn-lt"/>
                <a:ea typeface="+mn-ea"/>
                <a:cs typeface="+mn-cs"/>
              </a:rPr>
              <a:t>M-44 devices must not be placed within 30 feet of a livestock carcass used as a draw station. No more than four M-44 devices may be placed per draw station and no more than five draw stations may be operated per square mile.</a:t>
            </a:r>
            <a:endParaRPr lang="en-US" sz="3600" kern="1200" dirty="0">
              <a:solidFill>
                <a:schemeClr val="tx1"/>
              </a:solidFill>
              <a:effectLst/>
              <a:latin typeface="+mn-lt"/>
              <a:ea typeface="+mn-ea"/>
              <a:cs typeface="+mn-cs"/>
            </a:endParaRPr>
          </a:p>
        </p:txBody>
      </p:sp>
      <p:sp>
        <p:nvSpPr>
          <p:cNvPr id="76802" name="Rectangle 2"/>
          <p:cNvSpPr>
            <a:spLocks noGrp="1" noChangeArrowheads="1"/>
          </p:cNvSpPr>
          <p:nvPr>
            <p:ph type="title"/>
          </p:nvPr>
        </p:nvSpPr>
        <p:spPr>
          <a:xfrm>
            <a:off x="39211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8852" name="Freeform 3"/>
          <p:cNvSpPr>
            <a:spLocks/>
          </p:cNvSpPr>
          <p:nvPr/>
        </p:nvSpPr>
        <p:spPr bwMode="auto">
          <a:xfrm>
            <a:off x="25241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885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8854"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21901916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idx="1"/>
          </p:nvPr>
        </p:nvSpPr>
        <p:spPr>
          <a:xfrm>
            <a:off x="623888" y="1905000"/>
            <a:ext cx="8007350" cy="3779838"/>
          </a:xfrm>
        </p:spPr>
        <p:txBody>
          <a:bodyPr lIns="0" tIns="0" rIns="0" bIns="0">
            <a:normAutofit fontScale="92500" lnSpcReduction="10000"/>
          </a:bodyPr>
          <a:lstStyle/>
          <a:p>
            <a:pPr marL="508000" marR="0" lvl="0" indent="-508000" algn="l" defTabSz="914400" rtl="0" eaLnBrk="1" fontAlgn="auto" latinLnBrk="0" hangingPunct="1">
              <a:lnSpc>
                <a:spcPct val="100000"/>
              </a:lnSpc>
              <a:spcBef>
                <a:spcPct val="0"/>
              </a:spcBef>
              <a:spcAft>
                <a:spcPts val="0"/>
              </a:spcAft>
              <a:buClr>
                <a:srgbClr val="FFF287"/>
              </a:buClr>
              <a:buSzPct val="85000"/>
              <a:buFont typeface="Times New Roman" pitchFamily="18" charset="0"/>
              <a:buNone/>
              <a:tabLst/>
              <a:defRPr/>
            </a:pPr>
            <a:r>
              <a:rPr lang="en-US" sz="4000" dirty="0" smtClean="0">
                <a:solidFill>
                  <a:srgbClr val="FFFF00"/>
                </a:solidFill>
              </a:rPr>
              <a:t>17. </a:t>
            </a:r>
            <a:r>
              <a:rPr lang="en-US" sz="4000" kern="1200" dirty="0" smtClean="0">
                <a:solidFill>
                  <a:schemeClr val="tx1"/>
                </a:solidFill>
                <a:effectLst/>
              </a:rPr>
              <a:t>Supervisors of applicators must check the records, warning signs, and M-44 devices of each applicator at least once a year to verify that all applicable laws, regulations, and restrictions are being strictly followed.</a:t>
            </a:r>
          </a:p>
          <a:p>
            <a:pPr marL="508000" indent="-508000" eaLnBrk="1" fontAlgn="auto" hangingPunct="1">
              <a:spcBef>
                <a:spcPct val="0"/>
              </a:spcBef>
              <a:spcAft>
                <a:spcPts val="0"/>
              </a:spcAft>
              <a:buClr>
                <a:srgbClr val="FFF287"/>
              </a:buClr>
              <a:buFont typeface="Times New Roman" pitchFamily="18" charset="0"/>
              <a:buNone/>
              <a:defRPr/>
            </a:pPr>
            <a:endParaRPr lang="en-US" sz="4000" dirty="0" smtClean="0">
              <a:solidFill>
                <a:srgbClr val="FFFFFF"/>
              </a:solidFill>
            </a:endParaRPr>
          </a:p>
        </p:txBody>
      </p:sp>
      <p:sp>
        <p:nvSpPr>
          <p:cNvPr id="77826" name="Rectangle 2"/>
          <p:cNvSpPr>
            <a:spLocks noGrp="1" noChangeArrowheads="1"/>
          </p:cNvSpPr>
          <p:nvPr>
            <p:ph type="title"/>
          </p:nvPr>
        </p:nvSpPr>
        <p:spPr>
          <a:xfrm>
            <a:off x="39052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79876" name="Freeform 3"/>
          <p:cNvSpPr>
            <a:spLocks/>
          </p:cNvSpPr>
          <p:nvPr/>
        </p:nvSpPr>
        <p:spPr bwMode="auto">
          <a:xfrm>
            <a:off x="25241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7987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9878"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06886349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ChangeArrowheads="1"/>
          </p:cNvSpPr>
          <p:nvPr>
            <p:ph idx="1"/>
          </p:nvPr>
        </p:nvSpPr>
        <p:spPr>
          <a:xfrm>
            <a:off x="598488" y="2273300"/>
            <a:ext cx="8007350" cy="3238500"/>
          </a:xfrm>
        </p:spPr>
        <p:txBody>
          <a:bodyPr lIns="0" tIns="0" rIns="0" bIns="0">
            <a:normAutofit lnSpcReduction="10000"/>
          </a:bodyPr>
          <a:lstStyle/>
          <a:p>
            <a:pPr lvl="0"/>
            <a:r>
              <a:rPr lang="en-US" sz="4000" dirty="0" smtClean="0">
                <a:solidFill>
                  <a:srgbClr val="FFFF00"/>
                </a:solidFill>
              </a:rPr>
              <a:t>18. </a:t>
            </a:r>
            <a:r>
              <a:rPr lang="en-US" sz="3600" kern="1200" dirty="0" smtClean="0">
                <a:solidFill>
                  <a:schemeClr val="tx1"/>
                </a:solidFill>
                <a:effectLst/>
                <a:latin typeface="+mn-lt"/>
                <a:ea typeface="+mn-ea"/>
                <a:cs typeface="+mn-cs"/>
              </a:rPr>
              <a:t>Each M-44 device must be visually inspected by the applicator at least once every week, weather permitting access, to check for interference or unusual conditions; and must be serviced as required, by the applicator.</a:t>
            </a:r>
            <a:endParaRPr lang="en-US" sz="3600" kern="1200" dirty="0">
              <a:solidFill>
                <a:schemeClr val="tx1"/>
              </a:solidFill>
              <a:effectLst/>
              <a:latin typeface="+mn-lt"/>
              <a:ea typeface="+mn-ea"/>
              <a:cs typeface="+mn-cs"/>
            </a:endParaRPr>
          </a:p>
        </p:txBody>
      </p:sp>
      <p:sp>
        <p:nvSpPr>
          <p:cNvPr id="78850" name="Rectangle 2"/>
          <p:cNvSpPr>
            <a:spLocks noGrp="1" noChangeArrowheads="1"/>
          </p:cNvSpPr>
          <p:nvPr>
            <p:ph type="title"/>
          </p:nvPr>
        </p:nvSpPr>
        <p:spPr>
          <a:xfrm>
            <a:off x="39052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80900" name="Freeform 3"/>
          <p:cNvSpPr>
            <a:spLocks/>
          </p:cNvSpPr>
          <p:nvPr/>
        </p:nvSpPr>
        <p:spPr bwMode="auto">
          <a:xfrm>
            <a:off x="25082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8090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0902"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134237443"/>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Grp="1" noChangeArrowheads="1"/>
          </p:cNvSpPr>
          <p:nvPr>
            <p:ph idx="1"/>
          </p:nvPr>
        </p:nvSpPr>
        <p:spPr>
          <a:xfrm>
            <a:off x="598488" y="2789238"/>
            <a:ext cx="8137525" cy="1627187"/>
          </a:xfrm>
        </p:spPr>
        <p:txBody>
          <a:bodyPr lIns="0" tIns="0" rIns="0" bIns="0">
            <a:normAutofit fontScale="92500"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19.  </a:t>
            </a:r>
            <a:r>
              <a:rPr lang="en-US" sz="4000" dirty="0" smtClean="0">
                <a:solidFill>
                  <a:srgbClr val="FFFFFF"/>
                </a:solidFill>
              </a:rPr>
              <a:t>Damaged or nonfunctional M-44 devices must be removed from the field.</a:t>
            </a:r>
          </a:p>
        </p:txBody>
      </p:sp>
      <p:sp>
        <p:nvSpPr>
          <p:cNvPr id="79874" name="Rectangle 2"/>
          <p:cNvSpPr>
            <a:spLocks noGrp="1" noChangeArrowheads="1"/>
          </p:cNvSpPr>
          <p:nvPr>
            <p:ph type="title"/>
          </p:nvPr>
        </p:nvSpPr>
        <p:spPr>
          <a:xfrm>
            <a:off x="38893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81924" name="Freeform 3"/>
          <p:cNvSpPr>
            <a:spLocks/>
          </p:cNvSpPr>
          <p:nvPr/>
        </p:nvSpPr>
        <p:spPr bwMode="auto">
          <a:xfrm>
            <a:off x="25082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8192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26"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289070142"/>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5"/>
          <p:cNvSpPr>
            <a:spLocks noGrp="1" noChangeArrowheads="1"/>
          </p:cNvSpPr>
          <p:nvPr>
            <p:ph idx="1"/>
          </p:nvPr>
        </p:nvSpPr>
        <p:spPr>
          <a:xfrm>
            <a:off x="598488" y="2789238"/>
            <a:ext cx="8007350" cy="2168525"/>
          </a:xfrm>
        </p:spPr>
        <p:txBody>
          <a:bodyPr lIns="0" tIns="0" rIns="0" bIns="0">
            <a:normAutofit fontScale="92500"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20.  </a:t>
            </a:r>
            <a:r>
              <a:rPr lang="en-US" sz="4000" dirty="0" smtClean="0">
                <a:solidFill>
                  <a:srgbClr val="FFFFFF"/>
                </a:solidFill>
              </a:rPr>
              <a:t>An M-44 device must be removed from an area if, after 30 days, there is no sign that a target predator has visited the site.</a:t>
            </a:r>
          </a:p>
        </p:txBody>
      </p:sp>
      <p:sp>
        <p:nvSpPr>
          <p:cNvPr id="80898" name="Rectangle 2"/>
          <p:cNvSpPr>
            <a:spLocks noGrp="1" noChangeArrowheads="1"/>
          </p:cNvSpPr>
          <p:nvPr>
            <p:ph type="title"/>
          </p:nvPr>
        </p:nvSpPr>
        <p:spPr>
          <a:xfrm>
            <a:off x="38893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82948" name="Freeform 3"/>
          <p:cNvSpPr>
            <a:spLocks/>
          </p:cNvSpPr>
          <p:nvPr/>
        </p:nvSpPr>
        <p:spPr bwMode="auto">
          <a:xfrm>
            <a:off x="249238"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8294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2950"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25002284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idx="1"/>
          </p:nvPr>
        </p:nvSpPr>
        <p:spPr>
          <a:xfrm>
            <a:off x="598488" y="2789238"/>
            <a:ext cx="8007350" cy="2709862"/>
          </a:xfrm>
        </p:spPr>
        <p:txBody>
          <a:bodyPr lIns="0" tIns="0" rIns="0" bIns="0">
            <a:normAutofit fontScale="92500"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21.  </a:t>
            </a:r>
            <a:r>
              <a:rPr lang="en-US" sz="4000" dirty="0" smtClean="0">
                <a:solidFill>
                  <a:srgbClr val="FFFFFF"/>
                </a:solidFill>
              </a:rPr>
              <a:t>All persons authorized to possess and use sodium cyanide capsules and M-44 devices must store such capsules and devices under lock and key,</a:t>
            </a:r>
            <a:r>
              <a:rPr lang="en-US" sz="4000" baseline="0" dirty="0" smtClean="0">
                <a:solidFill>
                  <a:srgbClr val="FFFFFF"/>
                </a:solidFill>
              </a:rPr>
              <a:t> including when in transit.</a:t>
            </a:r>
            <a:endParaRPr lang="en-US" sz="4000" dirty="0" smtClean="0">
              <a:solidFill>
                <a:srgbClr val="FFFFFF"/>
              </a:solidFill>
            </a:endParaRPr>
          </a:p>
        </p:txBody>
      </p:sp>
      <p:sp>
        <p:nvSpPr>
          <p:cNvPr id="81922" name="Rectangle 2"/>
          <p:cNvSpPr>
            <a:spLocks noGrp="1" noChangeArrowheads="1"/>
          </p:cNvSpPr>
          <p:nvPr>
            <p:ph type="title"/>
          </p:nvPr>
        </p:nvSpPr>
        <p:spPr>
          <a:xfrm>
            <a:off x="38735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83972" name="Freeform 3"/>
          <p:cNvSpPr>
            <a:spLocks/>
          </p:cNvSpPr>
          <p:nvPr/>
        </p:nvSpPr>
        <p:spPr bwMode="auto">
          <a:xfrm>
            <a:off x="249238"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8397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3974"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98377711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Grp="1" noChangeArrowheads="1"/>
          </p:cNvSpPr>
          <p:nvPr>
            <p:ph idx="1"/>
          </p:nvPr>
        </p:nvSpPr>
        <p:spPr>
          <a:xfrm>
            <a:off x="373063" y="1416050"/>
            <a:ext cx="8459787" cy="4849813"/>
          </a:xfrm>
        </p:spPr>
        <p:txBody>
          <a:bodyPr lIns="0" tIns="0" rIns="0" bIns="0">
            <a:normAutofit lnSpcReduction="10000"/>
          </a:bodyPr>
          <a:lstStyle/>
          <a:p>
            <a:pPr lvl="0"/>
            <a:r>
              <a:rPr lang="en-US" sz="4000" dirty="0" smtClean="0">
                <a:solidFill>
                  <a:srgbClr val="FFFF00"/>
                </a:solidFill>
              </a:rPr>
              <a:t>22. </a:t>
            </a:r>
            <a:r>
              <a:rPr lang="en-US" sz="3600" kern="1200" dirty="0" smtClean="0">
                <a:solidFill>
                  <a:schemeClr val="tx1"/>
                </a:solidFill>
                <a:effectLst/>
                <a:latin typeface="+mn-lt"/>
                <a:ea typeface="+mn-ea"/>
                <a:cs typeface="+mn-cs"/>
              </a:rPr>
              <a:t>Used sodium cyanide capsules must be disposed of by deep burial or at a proper landfill site. Incineration may be used instead of burial for disposal. Place the capsules in an incinerator or refuse hole and burn until the capsules are completely consumed. Capsules may be incinerated using either wood or diesel fuel</a:t>
            </a:r>
            <a:r>
              <a:rPr lang="en-US" sz="2600" kern="1200" dirty="0" smtClean="0">
                <a:solidFill>
                  <a:schemeClr val="tx1"/>
                </a:solidFill>
                <a:effectLst/>
                <a:latin typeface="+mn-lt"/>
                <a:ea typeface="+mn-ea"/>
                <a:cs typeface="+mn-cs"/>
              </a:rPr>
              <a:t>.</a:t>
            </a:r>
            <a:endParaRPr lang="en-US" sz="2600" kern="1200" dirty="0">
              <a:solidFill>
                <a:schemeClr val="tx1"/>
              </a:solidFill>
              <a:effectLst/>
              <a:latin typeface="+mn-lt"/>
              <a:ea typeface="+mn-ea"/>
              <a:cs typeface="+mn-cs"/>
            </a:endParaRPr>
          </a:p>
        </p:txBody>
      </p:sp>
      <p:sp>
        <p:nvSpPr>
          <p:cNvPr id="82946" name="Rectangle 2"/>
          <p:cNvSpPr>
            <a:spLocks noGrp="1" noChangeArrowheads="1"/>
          </p:cNvSpPr>
          <p:nvPr>
            <p:ph type="title"/>
          </p:nvPr>
        </p:nvSpPr>
        <p:spPr>
          <a:xfrm>
            <a:off x="38735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84996" name="Freeform 3"/>
          <p:cNvSpPr>
            <a:spLocks/>
          </p:cNvSpPr>
          <p:nvPr/>
        </p:nvSpPr>
        <p:spPr bwMode="auto">
          <a:xfrm>
            <a:off x="24765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8499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4998"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1712407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idx="1"/>
          </p:nvPr>
        </p:nvSpPr>
        <p:spPr>
          <a:xfrm>
            <a:off x="987425" y="2251075"/>
            <a:ext cx="7893050" cy="3976688"/>
          </a:xfrm>
        </p:spPr>
        <p:txBody>
          <a:bodyPr lIns="0" tIns="0" rIns="0" bIns="0">
            <a:noAutofit/>
          </a:bodyPr>
          <a:lstStyle/>
          <a:p>
            <a:pPr marL="252413" indent="-252413" eaLnBrk="1" fontAlgn="auto" hangingPunct="1">
              <a:spcBef>
                <a:spcPct val="0"/>
              </a:spcBef>
              <a:spcAft>
                <a:spcPts val="0"/>
              </a:spcAft>
              <a:buClr>
                <a:srgbClr val="FFF287"/>
              </a:buClr>
              <a:buFont typeface="Times New Roman" pitchFamily="18" charset="0"/>
              <a:buNone/>
              <a:defRPr/>
            </a:pPr>
            <a:r>
              <a:rPr lang="en-US" sz="3000" baseline="0" dirty="0" smtClean="0">
                <a:solidFill>
                  <a:srgbClr val="FFFFFF"/>
                </a:solidFill>
              </a:rPr>
              <a:t>Restricted Use pesticides are generally those products which pose a hazard to the applicator or which, if used improperly, could cause environmental damage.  EPA  and Wyoming recognize that even extremely toxic pesticides can be used safely if the applicator is trained in pesticide use and follows the label Directions.  </a:t>
            </a:r>
            <a:endParaRPr lang="en-US" sz="3000" dirty="0" smtClean="0">
              <a:solidFill>
                <a:srgbClr val="FFFFFF"/>
              </a:solidFill>
            </a:endParaRPr>
          </a:p>
        </p:txBody>
      </p:sp>
      <p:sp>
        <p:nvSpPr>
          <p:cNvPr id="8194" name="Rectangle 2"/>
          <p:cNvSpPr>
            <a:spLocks noGrp="1" noChangeArrowheads="1"/>
          </p:cNvSpPr>
          <p:nvPr>
            <p:ph type="title"/>
          </p:nvPr>
        </p:nvSpPr>
        <p:spPr>
          <a:xfrm>
            <a:off x="42386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Basic Information</a:t>
            </a:r>
          </a:p>
        </p:txBody>
      </p:sp>
      <p:sp>
        <p:nvSpPr>
          <p:cNvPr id="11268" name="Freeform 3"/>
          <p:cNvSpPr>
            <a:spLocks/>
          </p:cNvSpPr>
          <p:nvPr/>
        </p:nvSpPr>
        <p:spPr bwMode="auto">
          <a:xfrm>
            <a:off x="285750" y="1092200"/>
            <a:ext cx="8510588"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1126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0" name="Rectangle 5"/>
          <p:cNvSpPr>
            <a:spLocks noChangeArrowheads="1"/>
          </p:cNvSpPr>
          <p:nvPr/>
        </p:nvSpPr>
        <p:spPr bwMode="auto">
          <a:xfrm>
            <a:off x="455613" y="1538288"/>
            <a:ext cx="39830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FF00"/>
                </a:solidFill>
              </a:rPr>
              <a:t>M-44 General Overview</a:t>
            </a:r>
          </a:p>
        </p:txBody>
      </p:sp>
    </p:spTree>
    <p:extLst>
      <p:ext uri="{BB962C8B-B14F-4D97-AF65-F5344CB8AC3E}">
        <p14:creationId xmlns:p14="http://schemas.microsoft.com/office/powerpoint/2010/main" val="111397358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Grp="1" noChangeArrowheads="1"/>
          </p:cNvSpPr>
          <p:nvPr>
            <p:ph idx="1"/>
          </p:nvPr>
        </p:nvSpPr>
        <p:spPr>
          <a:xfrm>
            <a:off x="598488" y="2789238"/>
            <a:ext cx="8007350" cy="2709862"/>
          </a:xfrm>
        </p:spPr>
        <p:txBody>
          <a:bodyPr lIns="0" tIns="0" rIns="0" bIns="0">
            <a:normAutofit fontScale="92500"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23.  </a:t>
            </a:r>
            <a:r>
              <a:rPr lang="en-US" sz="4000" dirty="0" smtClean="0">
                <a:solidFill>
                  <a:srgbClr val="FFFFFF"/>
                </a:solidFill>
              </a:rPr>
              <a:t>Bilingual warning signs in English and Spanish must be used in all areas containing M-44 devices.  All such signs must be removed when M-44 devices are removed.</a:t>
            </a:r>
          </a:p>
        </p:txBody>
      </p:sp>
      <p:sp>
        <p:nvSpPr>
          <p:cNvPr id="83970" name="Rectangle 2"/>
          <p:cNvSpPr>
            <a:spLocks noGrp="1" noChangeArrowheads="1"/>
          </p:cNvSpPr>
          <p:nvPr>
            <p:ph type="title"/>
          </p:nvPr>
        </p:nvSpPr>
        <p:spPr>
          <a:xfrm>
            <a:off x="387350"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86020" name="Freeform 3"/>
          <p:cNvSpPr>
            <a:spLocks/>
          </p:cNvSpPr>
          <p:nvPr/>
        </p:nvSpPr>
        <p:spPr bwMode="auto">
          <a:xfrm>
            <a:off x="24765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8602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6022"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4053135724"/>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idx="1"/>
          </p:nvPr>
        </p:nvSpPr>
        <p:spPr>
          <a:xfrm>
            <a:off x="487363" y="1303338"/>
            <a:ext cx="8234362" cy="5391150"/>
          </a:xfrm>
        </p:spPr>
        <p:txBody>
          <a:bodyPr lIns="0" tIns="0" rIns="0" bIns="0">
            <a:normAutofit/>
          </a:bodyPr>
          <a:lstStyle/>
          <a:p>
            <a:pPr lvl="1"/>
            <a:r>
              <a:rPr lang="en-US" sz="4000" dirty="0" smtClean="0">
                <a:solidFill>
                  <a:srgbClr val="FFFF00"/>
                </a:solidFill>
              </a:rPr>
              <a:t>23.</a:t>
            </a:r>
            <a:r>
              <a:rPr lang="en-US" sz="4000" dirty="0" smtClean="0">
                <a:solidFill>
                  <a:srgbClr val="FFFFFF"/>
                </a:solidFill>
              </a:rPr>
              <a:t>  (Continued) - (a). </a:t>
            </a:r>
            <a:r>
              <a:rPr lang="en-US" sz="3000" kern="1200" dirty="0" smtClean="0">
                <a:solidFill>
                  <a:schemeClr val="tx2"/>
                </a:solidFill>
                <a:effectLst/>
                <a:latin typeface="+mn-lt"/>
                <a:ea typeface="+mn-ea"/>
                <a:cs typeface="+mn-cs"/>
              </a:rPr>
              <a:t>Main entrances or commonly used access points to areas in which M-44 devices are set must be posted with warning signs to alert the public to the toxic nature of the cyanide and to the danger to pets. Install freestanding warning signs at access points or on property boundaries where no fence lines exist, as appropriate. Signs must be inspected weekly to ensure their continued presence and ensure that they are conspicuous and legible.</a:t>
            </a:r>
            <a:endParaRPr lang="en-US" sz="3000" kern="1200" dirty="0">
              <a:solidFill>
                <a:schemeClr val="tx2"/>
              </a:solidFill>
              <a:effectLst/>
              <a:latin typeface="+mn-lt"/>
              <a:ea typeface="+mn-ea"/>
              <a:cs typeface="+mn-cs"/>
            </a:endParaRPr>
          </a:p>
        </p:txBody>
      </p:sp>
      <p:sp>
        <p:nvSpPr>
          <p:cNvPr id="84994" name="Rectangle 2"/>
          <p:cNvSpPr>
            <a:spLocks noGrp="1" noChangeArrowheads="1"/>
          </p:cNvSpPr>
          <p:nvPr>
            <p:ph type="title"/>
          </p:nvPr>
        </p:nvSpPr>
        <p:spPr>
          <a:xfrm>
            <a:off x="38576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87044" name="Freeform 3"/>
          <p:cNvSpPr>
            <a:spLocks/>
          </p:cNvSpPr>
          <p:nvPr/>
        </p:nvSpPr>
        <p:spPr bwMode="auto">
          <a:xfrm>
            <a:off x="24765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8704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7046"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124540764"/>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idx="1"/>
          </p:nvPr>
        </p:nvSpPr>
        <p:spPr>
          <a:xfrm>
            <a:off x="598488" y="2789238"/>
            <a:ext cx="8007350" cy="2720975"/>
          </a:xfrm>
        </p:spPr>
        <p:txBody>
          <a:bodyPr lIns="0" tIns="0" rIns="0" bIns="0">
            <a:normAutofit fontScale="85000" lnSpcReduction="10000"/>
          </a:bodyPr>
          <a:lstStyle/>
          <a:p>
            <a:pPr marL="508000" marR="0" lvl="1" indent="-508000" algn="l" defTabSz="914400" rtl="0" eaLnBrk="1" fontAlgn="auto" latinLnBrk="0" hangingPunct="1">
              <a:lnSpc>
                <a:spcPct val="100000"/>
              </a:lnSpc>
              <a:spcBef>
                <a:spcPct val="0"/>
              </a:spcBef>
              <a:spcAft>
                <a:spcPts val="0"/>
              </a:spcAft>
              <a:buClr>
                <a:srgbClr val="FFF287"/>
              </a:buClr>
              <a:buSzPct val="85000"/>
              <a:buFont typeface="Times New Roman" pitchFamily="18" charset="0"/>
              <a:buNone/>
              <a:tabLst/>
              <a:defRPr/>
            </a:pPr>
            <a:r>
              <a:rPr lang="en-US" sz="4000" dirty="0" smtClean="0">
                <a:solidFill>
                  <a:srgbClr val="FFFF00"/>
                </a:solidFill>
              </a:rPr>
              <a:t>23.</a:t>
            </a:r>
            <a:r>
              <a:rPr lang="en-US" sz="4000" dirty="0" smtClean="0">
                <a:solidFill>
                  <a:srgbClr val="FFFFFF"/>
                </a:solidFill>
              </a:rPr>
              <a:t>  (Continued) - (b). </a:t>
            </a:r>
            <a:r>
              <a:rPr lang="en-US" sz="3700" kern="1200" dirty="0" smtClean="0">
                <a:solidFill>
                  <a:srgbClr val="FFFF00"/>
                </a:solidFill>
                <a:effectLst/>
                <a:latin typeface="+mn-lt"/>
                <a:ea typeface="+mn-ea"/>
                <a:cs typeface="+mn-cs"/>
              </a:rPr>
              <a:t>Two elevated </a:t>
            </a:r>
            <a:r>
              <a:rPr lang="en-US" sz="3700" kern="1200" dirty="0" smtClean="0">
                <a:solidFill>
                  <a:schemeClr val="tx2"/>
                </a:solidFill>
                <a:effectLst/>
                <a:latin typeface="+mn-lt"/>
                <a:ea typeface="+mn-ea"/>
                <a:cs typeface="+mn-cs"/>
              </a:rPr>
              <a:t>signs, placed in the most likely directions of approach, must be placed </a:t>
            </a:r>
            <a:r>
              <a:rPr lang="en-US" sz="3700" kern="1200" dirty="0" smtClean="0">
                <a:solidFill>
                  <a:srgbClr val="FFFF00"/>
                </a:solidFill>
                <a:effectLst/>
                <a:latin typeface="+mn-lt"/>
                <a:ea typeface="+mn-ea"/>
                <a:cs typeface="+mn-cs"/>
              </a:rPr>
              <a:t>within 15 feet </a:t>
            </a:r>
            <a:r>
              <a:rPr lang="en-US" sz="3700" kern="1200" dirty="0" smtClean="0">
                <a:solidFill>
                  <a:schemeClr val="tx2"/>
                </a:solidFill>
                <a:effectLst/>
                <a:latin typeface="+mn-lt"/>
                <a:ea typeface="+mn-ea"/>
                <a:cs typeface="+mn-cs"/>
              </a:rPr>
              <a:t>of each individual M-44 device warning persons not to handle the device.</a:t>
            </a:r>
          </a:p>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FF"/>
                </a:solidFill>
              </a:rPr>
              <a:t>   </a:t>
            </a:r>
            <a:r>
              <a:rPr lang="en-US" sz="4000" b="1" dirty="0" smtClean="0">
                <a:solidFill>
                  <a:srgbClr val="FFFFFF"/>
                </a:solidFill>
              </a:rPr>
              <a:t>    </a:t>
            </a:r>
          </a:p>
        </p:txBody>
      </p:sp>
      <p:sp>
        <p:nvSpPr>
          <p:cNvPr id="86018" name="Rectangle 2"/>
          <p:cNvSpPr>
            <a:spLocks noGrp="1" noChangeArrowheads="1"/>
          </p:cNvSpPr>
          <p:nvPr>
            <p:ph type="title"/>
          </p:nvPr>
        </p:nvSpPr>
        <p:spPr>
          <a:xfrm>
            <a:off x="385763"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88068" name="Freeform 3"/>
          <p:cNvSpPr>
            <a:spLocks/>
          </p:cNvSpPr>
          <p:nvPr/>
        </p:nvSpPr>
        <p:spPr bwMode="auto">
          <a:xfrm>
            <a:off x="247650"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8806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8070"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85621123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5"/>
          <p:cNvSpPr>
            <a:spLocks noGrp="1" noChangeArrowheads="1"/>
          </p:cNvSpPr>
          <p:nvPr>
            <p:ph idx="1"/>
          </p:nvPr>
        </p:nvSpPr>
        <p:spPr>
          <a:xfrm>
            <a:off x="598488" y="1676400"/>
            <a:ext cx="7797800" cy="4691063"/>
          </a:xfrm>
        </p:spPr>
        <p:txBody>
          <a:bodyPr lIns="0" tIns="0" rIns="0" bIns="0">
            <a:normAutofit fontScale="92500"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24.</a:t>
            </a:r>
            <a:r>
              <a:rPr lang="en-US" sz="4000" dirty="0" smtClean="0">
                <a:solidFill>
                  <a:srgbClr val="FFFFFF"/>
                </a:solidFill>
              </a:rPr>
              <a:t> </a:t>
            </a:r>
            <a:r>
              <a:rPr lang="en-US" sz="3500" dirty="0"/>
              <a:t>In all areas where the use of the M-44 device is anticipated, local medical people must be notified of the intended use. This notification may be through a poison control center, local medical society, the Public Health Service, or directly to a doctor or hospital. It must be the responsibility of the supervisor to perform this function. Notifications must be made at least annually.</a:t>
            </a:r>
            <a:endParaRPr lang="en-US" sz="3500" dirty="0" smtClean="0">
              <a:solidFill>
                <a:srgbClr val="FFFFFF"/>
              </a:solidFill>
            </a:endParaRPr>
          </a:p>
        </p:txBody>
      </p:sp>
      <p:sp>
        <p:nvSpPr>
          <p:cNvPr id="89090" name="Rectangle 2"/>
          <p:cNvSpPr>
            <a:spLocks noGrp="1" noChangeArrowheads="1"/>
          </p:cNvSpPr>
          <p:nvPr>
            <p:ph type="title"/>
          </p:nvPr>
        </p:nvSpPr>
        <p:spPr>
          <a:xfrm>
            <a:off x="3841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90116" name="Freeform 3"/>
          <p:cNvSpPr>
            <a:spLocks/>
          </p:cNvSpPr>
          <p:nvPr/>
        </p:nvSpPr>
        <p:spPr bwMode="auto">
          <a:xfrm>
            <a:off x="246063"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9011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0118"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130869315"/>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idx="1"/>
          </p:nvPr>
        </p:nvSpPr>
        <p:spPr>
          <a:xfrm>
            <a:off x="598488" y="2563813"/>
            <a:ext cx="8007350" cy="3238500"/>
          </a:xfrm>
        </p:spPr>
        <p:txBody>
          <a:bodyPr lIns="0" tIns="0" rIns="0" bIns="0">
            <a:normAutofit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25.</a:t>
            </a:r>
            <a:r>
              <a:rPr lang="en-US" sz="4000" dirty="0" smtClean="0">
                <a:solidFill>
                  <a:srgbClr val="FFFFFF"/>
                </a:solidFill>
              </a:rPr>
              <a:t> </a:t>
            </a:r>
            <a:r>
              <a:rPr lang="en-US" sz="3600" kern="1200" dirty="0" smtClean="0">
                <a:solidFill>
                  <a:schemeClr val="tx1"/>
                </a:solidFill>
                <a:effectLst/>
                <a:latin typeface="+mn-lt"/>
                <a:ea typeface="+mn-ea"/>
                <a:cs typeface="+mn-cs"/>
              </a:rPr>
              <a:t>Each authorized M-44 applicator must keep records dealing with the placement of the device and the results of each placement. Such records must include, but need not be limited to:</a:t>
            </a:r>
            <a:endParaRPr lang="en-US" sz="3600" dirty="0" smtClean="0">
              <a:solidFill>
                <a:srgbClr val="FFFFFF"/>
              </a:solidFill>
            </a:endParaRPr>
          </a:p>
        </p:txBody>
      </p:sp>
      <p:sp>
        <p:nvSpPr>
          <p:cNvPr id="91138" name="Rectangle 2"/>
          <p:cNvSpPr>
            <a:spLocks noGrp="1" noChangeArrowheads="1"/>
          </p:cNvSpPr>
          <p:nvPr>
            <p:ph type="title"/>
          </p:nvPr>
        </p:nvSpPr>
        <p:spPr>
          <a:xfrm>
            <a:off x="3841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92164" name="Freeform 3"/>
          <p:cNvSpPr>
            <a:spLocks/>
          </p:cNvSpPr>
          <p:nvPr/>
        </p:nvSpPr>
        <p:spPr bwMode="auto">
          <a:xfrm>
            <a:off x="246063"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9216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166" name="Freeform 6"/>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59612195"/>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Rectangle 6"/>
          <p:cNvSpPr>
            <a:spLocks noGrp="1" noChangeArrowheads="1"/>
          </p:cNvSpPr>
          <p:nvPr>
            <p:ph idx="1"/>
          </p:nvPr>
        </p:nvSpPr>
        <p:spPr>
          <a:xfrm>
            <a:off x="485775" y="2111375"/>
            <a:ext cx="8007350" cy="3932238"/>
          </a:xfrm>
        </p:spPr>
        <p:txBody>
          <a:bodyPr lIns="0" tIns="0" rIns="0" bIns="0">
            <a:normAutofit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25.  </a:t>
            </a:r>
            <a:r>
              <a:rPr lang="en-US" sz="4000" dirty="0" smtClean="0">
                <a:solidFill>
                  <a:srgbClr val="FFFFFF"/>
                </a:solidFill>
              </a:rPr>
              <a:t>(Continued) - </a:t>
            </a:r>
          </a:p>
          <a:p>
            <a:pPr marL="1016000" lvl="1" indent="-393700" eaLnBrk="1" fontAlgn="auto" hangingPunct="1">
              <a:spcBef>
                <a:spcPct val="0"/>
              </a:spcBef>
              <a:spcAft>
                <a:spcPts val="0"/>
              </a:spcAft>
              <a:buClr>
                <a:srgbClr val="FFF287"/>
              </a:buClr>
              <a:buFont typeface="Wingdings" pitchFamily="2" charset="2"/>
              <a:buChar char="§"/>
              <a:defRPr/>
            </a:pPr>
            <a:r>
              <a:rPr lang="en-US" sz="4000" dirty="0" smtClean="0">
                <a:solidFill>
                  <a:srgbClr val="FFFFFF"/>
                </a:solidFill>
              </a:rPr>
              <a:t>The number of devices placed.</a:t>
            </a:r>
          </a:p>
          <a:p>
            <a:pPr marL="1016000" lvl="1" indent="-393700" eaLnBrk="1" fontAlgn="auto" hangingPunct="1">
              <a:spcBef>
                <a:spcPct val="0"/>
              </a:spcBef>
              <a:spcAft>
                <a:spcPts val="0"/>
              </a:spcAft>
              <a:buClr>
                <a:srgbClr val="FFF287"/>
              </a:buClr>
              <a:buFont typeface="Wingdings" pitchFamily="2" charset="2"/>
              <a:buChar char="§"/>
              <a:defRPr/>
            </a:pPr>
            <a:r>
              <a:rPr lang="en-US" sz="4000" dirty="0" smtClean="0">
                <a:solidFill>
                  <a:srgbClr val="FFFFFF"/>
                </a:solidFill>
              </a:rPr>
              <a:t>The location of each device placed.</a:t>
            </a:r>
          </a:p>
          <a:p>
            <a:pPr marL="1016000" lvl="1" indent="-393700" eaLnBrk="1" fontAlgn="auto" hangingPunct="1">
              <a:spcBef>
                <a:spcPct val="0"/>
              </a:spcBef>
              <a:spcAft>
                <a:spcPts val="0"/>
              </a:spcAft>
              <a:buClr>
                <a:srgbClr val="FFF287"/>
              </a:buClr>
              <a:buFont typeface="Wingdings" pitchFamily="2" charset="2"/>
              <a:buChar char="§"/>
              <a:defRPr/>
            </a:pPr>
            <a:r>
              <a:rPr lang="en-US" sz="4000" dirty="0" smtClean="0">
                <a:solidFill>
                  <a:srgbClr val="FFFFFF"/>
                </a:solidFill>
              </a:rPr>
              <a:t>The date of each placement, as well as the date of each inspection</a:t>
            </a:r>
            <a:r>
              <a:rPr lang="en-US" sz="4000" baseline="0" dirty="0" smtClean="0">
                <a:solidFill>
                  <a:srgbClr val="FFFFFF"/>
                </a:solidFill>
              </a:rPr>
              <a:t> and removal.</a:t>
            </a:r>
            <a:endParaRPr lang="en-US" sz="4000" dirty="0" smtClean="0">
              <a:solidFill>
                <a:srgbClr val="FFFFFF"/>
              </a:solidFill>
            </a:endParaRPr>
          </a:p>
        </p:txBody>
      </p:sp>
      <p:sp>
        <p:nvSpPr>
          <p:cNvPr id="92162" name="Rectangle 2"/>
          <p:cNvSpPr>
            <a:spLocks noGrp="1" noChangeArrowheads="1"/>
          </p:cNvSpPr>
          <p:nvPr>
            <p:ph type="title"/>
          </p:nvPr>
        </p:nvSpPr>
        <p:spPr>
          <a:xfrm>
            <a:off x="384175"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93188" name="Freeform 3"/>
          <p:cNvSpPr>
            <a:spLocks/>
          </p:cNvSpPr>
          <p:nvPr/>
        </p:nvSpPr>
        <p:spPr bwMode="auto">
          <a:xfrm>
            <a:off x="246063" y="1092200"/>
            <a:ext cx="8510587" cy="71438"/>
          </a:xfrm>
          <a:custGeom>
            <a:avLst/>
            <a:gdLst>
              <a:gd name="T0" fmla="*/ 0 w 5361"/>
              <a:gd name="T1" fmla="*/ 2147483647 h 45"/>
              <a:gd name="T2" fmla="*/ 2147483647 w 5361"/>
              <a:gd name="T3" fmla="*/ 2147483647 h 45"/>
              <a:gd name="T4" fmla="*/ 2147483647 w 5361"/>
              <a:gd name="T5" fmla="*/ 0 h 45"/>
              <a:gd name="T6" fmla="*/ 0 w 5361"/>
              <a:gd name="T7" fmla="*/ 0 h 45"/>
              <a:gd name="T8" fmla="*/ 0 w 5361"/>
              <a:gd name="T9" fmla="*/ 2147483647 h 45"/>
              <a:gd name="T10" fmla="*/ 0 60000 65536"/>
              <a:gd name="T11" fmla="*/ 0 60000 65536"/>
              <a:gd name="T12" fmla="*/ 0 60000 65536"/>
              <a:gd name="T13" fmla="*/ 0 60000 65536"/>
              <a:gd name="T14" fmla="*/ 0 60000 65536"/>
              <a:gd name="T15" fmla="*/ 0 w 5361"/>
              <a:gd name="T16" fmla="*/ 0 h 45"/>
              <a:gd name="T17" fmla="*/ 5361 w 5361"/>
              <a:gd name="T18" fmla="*/ 45 h 45"/>
            </a:gdLst>
            <a:ahLst/>
            <a:cxnLst>
              <a:cxn ang="T10">
                <a:pos x="T0" y="T1"/>
              </a:cxn>
              <a:cxn ang="T11">
                <a:pos x="T2" y="T3"/>
              </a:cxn>
              <a:cxn ang="T12">
                <a:pos x="T4" y="T5"/>
              </a:cxn>
              <a:cxn ang="T13">
                <a:pos x="T6" y="T7"/>
              </a:cxn>
              <a:cxn ang="T14">
                <a:pos x="T8" y="T9"/>
              </a:cxn>
            </a:cxnLst>
            <a:rect l="T15" t="T16" r="T17" b="T18"/>
            <a:pathLst>
              <a:path w="5361" h="45">
                <a:moveTo>
                  <a:pt x="0" y="44"/>
                </a:moveTo>
                <a:lnTo>
                  <a:pt x="5360" y="44"/>
                </a:lnTo>
                <a:lnTo>
                  <a:pt x="5360"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9318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3190" name="Freeform 5"/>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070857447"/>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noGrp="1" noChangeArrowheads="1"/>
          </p:cNvSpPr>
          <p:nvPr>
            <p:ph idx="1"/>
          </p:nvPr>
        </p:nvSpPr>
        <p:spPr>
          <a:xfrm>
            <a:off x="485775" y="1676400"/>
            <a:ext cx="8007350" cy="4667250"/>
          </a:xfrm>
        </p:spPr>
        <p:txBody>
          <a:bodyPr lIns="0" tIns="0" rIns="0" bIns="0">
            <a:normAutofit lnSpcReduction="10000"/>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25.</a:t>
            </a:r>
            <a:r>
              <a:rPr lang="en-US" sz="4000" dirty="0" smtClean="0">
                <a:solidFill>
                  <a:srgbClr val="FFFFFF"/>
                </a:solidFill>
              </a:rPr>
              <a:t>  (Continued) - </a:t>
            </a:r>
          </a:p>
          <a:p>
            <a:pPr marL="1016000" lvl="1" indent="-393700" eaLnBrk="1" fontAlgn="auto" hangingPunct="1">
              <a:spcBef>
                <a:spcPct val="0"/>
              </a:spcBef>
              <a:spcAft>
                <a:spcPts val="0"/>
              </a:spcAft>
              <a:buClr>
                <a:srgbClr val="FFF287"/>
              </a:buClr>
              <a:buFont typeface="Wingdings" pitchFamily="2" charset="2"/>
              <a:buChar char="§"/>
              <a:defRPr/>
            </a:pPr>
            <a:r>
              <a:rPr lang="en-US" sz="4000" dirty="0" smtClean="0">
                <a:solidFill>
                  <a:srgbClr val="FFFFFF"/>
                </a:solidFill>
              </a:rPr>
              <a:t>The number and location of devices which have been discharged and the apparent reason for each discharge.</a:t>
            </a:r>
          </a:p>
          <a:p>
            <a:pPr marL="1016000" lvl="1" indent="-393700" eaLnBrk="1" fontAlgn="auto" hangingPunct="1">
              <a:spcBef>
                <a:spcPct val="0"/>
              </a:spcBef>
              <a:spcAft>
                <a:spcPts val="0"/>
              </a:spcAft>
              <a:buClr>
                <a:srgbClr val="FFF287"/>
              </a:buClr>
              <a:buFont typeface="Wingdings" pitchFamily="2" charset="2"/>
              <a:buChar char="§"/>
              <a:defRPr/>
            </a:pPr>
            <a:r>
              <a:rPr lang="en-US" sz="4000" dirty="0" smtClean="0">
                <a:solidFill>
                  <a:srgbClr val="FFFFFF"/>
                </a:solidFill>
              </a:rPr>
              <a:t>Species of animals taken.</a:t>
            </a:r>
          </a:p>
          <a:p>
            <a:pPr marL="1016000" lvl="1" indent="-393700" eaLnBrk="1" fontAlgn="auto" hangingPunct="1">
              <a:spcBef>
                <a:spcPct val="0"/>
              </a:spcBef>
              <a:spcAft>
                <a:spcPts val="0"/>
              </a:spcAft>
              <a:buClr>
                <a:srgbClr val="FFF287"/>
              </a:buClr>
              <a:buFont typeface="Wingdings" pitchFamily="2" charset="2"/>
              <a:buChar char="§"/>
              <a:defRPr/>
            </a:pPr>
            <a:r>
              <a:rPr lang="en-US" sz="4000" dirty="0" smtClean="0">
                <a:solidFill>
                  <a:srgbClr val="FFFFFF"/>
                </a:solidFill>
              </a:rPr>
              <a:t>All accidents or injuries to humans or domestic animals.</a:t>
            </a:r>
          </a:p>
        </p:txBody>
      </p:sp>
      <p:sp>
        <p:nvSpPr>
          <p:cNvPr id="93186" name="Rectangle 2"/>
          <p:cNvSpPr>
            <a:spLocks noGrp="1" noChangeArrowheads="1"/>
          </p:cNvSpPr>
          <p:nvPr>
            <p:ph type="title"/>
          </p:nvPr>
        </p:nvSpPr>
        <p:spPr>
          <a:xfrm>
            <a:off x="38258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94212" name="Freeform 3"/>
          <p:cNvSpPr>
            <a:spLocks/>
          </p:cNvSpPr>
          <p:nvPr/>
        </p:nvSpPr>
        <p:spPr bwMode="auto">
          <a:xfrm>
            <a:off x="2444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9421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4214" name="Freeform 5"/>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759444303"/>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noGrp="1" noChangeArrowheads="1"/>
          </p:cNvSpPr>
          <p:nvPr>
            <p:ph idx="1"/>
          </p:nvPr>
        </p:nvSpPr>
        <p:spPr>
          <a:xfrm>
            <a:off x="485775" y="1676400"/>
            <a:ext cx="8007350" cy="4667250"/>
          </a:xfrm>
        </p:spPr>
        <p:txBody>
          <a:bodyPr lIns="0" tIns="0" rIns="0" bIns="0">
            <a:normAutofit/>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26.</a:t>
            </a:r>
            <a:r>
              <a:rPr lang="en-US" sz="4000" dirty="0" smtClean="0">
                <a:solidFill>
                  <a:srgbClr val="FFFFFF"/>
                </a:solidFill>
              </a:rPr>
              <a:t> </a:t>
            </a:r>
            <a:r>
              <a:rPr lang="en-US" sz="3600" kern="1200" dirty="0" smtClean="0">
                <a:solidFill>
                  <a:schemeClr val="tx1"/>
                </a:solidFill>
                <a:effectLst/>
                <a:latin typeface="+mn-lt"/>
                <a:ea typeface="+mn-ea"/>
                <a:cs typeface="+mn-cs"/>
              </a:rPr>
              <a:t>The M-44 device must not be used within 600 feet of occupied residences, except those of any cooperating entity who has given the WDA Licensed Applicator written permission for M-44 device placement on their property.</a:t>
            </a:r>
            <a:endParaRPr lang="en-US" sz="3600" dirty="0" smtClean="0">
              <a:solidFill>
                <a:srgbClr val="FFFFFF"/>
              </a:solidFill>
            </a:endParaRPr>
          </a:p>
        </p:txBody>
      </p:sp>
      <p:sp>
        <p:nvSpPr>
          <p:cNvPr id="93186" name="Rectangle 2"/>
          <p:cNvSpPr>
            <a:spLocks noGrp="1" noChangeArrowheads="1"/>
          </p:cNvSpPr>
          <p:nvPr>
            <p:ph type="title"/>
          </p:nvPr>
        </p:nvSpPr>
        <p:spPr>
          <a:xfrm>
            <a:off x="38258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94212" name="Freeform 3"/>
          <p:cNvSpPr>
            <a:spLocks/>
          </p:cNvSpPr>
          <p:nvPr/>
        </p:nvSpPr>
        <p:spPr bwMode="auto">
          <a:xfrm>
            <a:off x="2444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9421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4214" name="Freeform 5"/>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052841141"/>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noGrp="1" noChangeArrowheads="1"/>
          </p:cNvSpPr>
          <p:nvPr>
            <p:ph idx="1"/>
          </p:nvPr>
        </p:nvSpPr>
        <p:spPr>
          <a:xfrm>
            <a:off x="485775" y="1676400"/>
            <a:ext cx="8007350" cy="4667250"/>
          </a:xfrm>
        </p:spPr>
        <p:txBody>
          <a:bodyPr lIns="0" tIns="0" rIns="0" bIns="0">
            <a:normAutofit/>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27.</a:t>
            </a:r>
            <a:r>
              <a:rPr lang="en-US" sz="4000" dirty="0" smtClean="0">
                <a:solidFill>
                  <a:srgbClr val="FFFFFF"/>
                </a:solidFill>
              </a:rPr>
              <a:t> </a:t>
            </a:r>
            <a:r>
              <a:rPr lang="en-US" sz="3600" kern="1200" dirty="0" smtClean="0">
                <a:solidFill>
                  <a:schemeClr val="tx1"/>
                </a:solidFill>
                <a:effectLst/>
                <a:latin typeface="+mn-lt"/>
                <a:ea typeface="+mn-ea"/>
                <a:cs typeface="+mn-cs"/>
              </a:rPr>
              <a:t>Prior to device placement, the WDA Licensed Applicator must notify any occupied residence within 0.5 miles of an M-44 device of the presence of M-44s by one or more of the following methods: </a:t>
            </a:r>
            <a:endParaRPr lang="en-US" sz="3600" dirty="0" smtClean="0">
              <a:solidFill>
                <a:srgbClr val="FFFFFF"/>
              </a:solidFill>
            </a:endParaRPr>
          </a:p>
        </p:txBody>
      </p:sp>
      <p:sp>
        <p:nvSpPr>
          <p:cNvPr id="93186" name="Rectangle 2"/>
          <p:cNvSpPr>
            <a:spLocks noGrp="1" noChangeArrowheads="1"/>
          </p:cNvSpPr>
          <p:nvPr>
            <p:ph type="title"/>
          </p:nvPr>
        </p:nvSpPr>
        <p:spPr>
          <a:xfrm>
            <a:off x="38258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94212" name="Freeform 3"/>
          <p:cNvSpPr>
            <a:spLocks/>
          </p:cNvSpPr>
          <p:nvPr/>
        </p:nvSpPr>
        <p:spPr bwMode="auto">
          <a:xfrm>
            <a:off x="2444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9421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4214" name="Freeform 5"/>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186127854"/>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noGrp="1" noChangeArrowheads="1"/>
          </p:cNvSpPr>
          <p:nvPr>
            <p:ph idx="1"/>
          </p:nvPr>
        </p:nvSpPr>
        <p:spPr>
          <a:xfrm>
            <a:off x="485775" y="1676400"/>
            <a:ext cx="8007350" cy="4667250"/>
          </a:xfrm>
        </p:spPr>
        <p:txBody>
          <a:bodyPr lIns="0" tIns="0" rIns="0" bIns="0">
            <a:normAutofit/>
          </a:bodyPr>
          <a:lstStyle/>
          <a:p>
            <a:pPr marL="508000" indent="-508000" eaLnBrk="1" fontAlgn="auto" hangingPunct="1">
              <a:spcBef>
                <a:spcPct val="0"/>
              </a:spcBef>
              <a:spcAft>
                <a:spcPts val="0"/>
              </a:spcAft>
              <a:buClr>
                <a:srgbClr val="FFF287"/>
              </a:buClr>
              <a:buFont typeface="Times New Roman" pitchFamily="18" charset="0"/>
              <a:buNone/>
              <a:defRPr/>
            </a:pPr>
            <a:r>
              <a:rPr lang="en-US" sz="4000" dirty="0" smtClean="0">
                <a:solidFill>
                  <a:srgbClr val="FFFF00"/>
                </a:solidFill>
              </a:rPr>
              <a:t>27.</a:t>
            </a:r>
            <a:r>
              <a:rPr lang="en-US" sz="4000" dirty="0" smtClean="0">
                <a:solidFill>
                  <a:srgbClr val="FFFFFF"/>
                </a:solidFill>
              </a:rPr>
              <a:t> </a:t>
            </a:r>
            <a:r>
              <a:rPr lang="en-US" sz="3600" dirty="0" smtClean="0">
                <a:solidFill>
                  <a:srgbClr val="FFFFFF"/>
                </a:solidFill>
              </a:rPr>
              <a:t> (Continued) - </a:t>
            </a:r>
          </a:p>
          <a:p>
            <a:pPr marL="1016000" lvl="1" indent="-393700" eaLnBrk="1" fontAlgn="auto" hangingPunct="1">
              <a:spcBef>
                <a:spcPct val="0"/>
              </a:spcBef>
              <a:spcAft>
                <a:spcPts val="0"/>
              </a:spcAft>
              <a:buClr>
                <a:srgbClr val="FFF287"/>
              </a:buClr>
              <a:buFont typeface="Wingdings" pitchFamily="2" charset="2"/>
              <a:buChar char="§"/>
              <a:defRPr/>
            </a:pPr>
            <a:r>
              <a:rPr lang="en-US" sz="3600" kern="1200" dirty="0" smtClean="0">
                <a:solidFill>
                  <a:schemeClr val="tx2"/>
                </a:solidFill>
                <a:effectLst/>
                <a:latin typeface="+mn-lt"/>
                <a:ea typeface="+mn-ea"/>
                <a:cs typeface="+mn-cs"/>
              </a:rPr>
              <a:t>face-to-face communication</a:t>
            </a:r>
          </a:p>
          <a:p>
            <a:pPr marL="1381125" lvl="2" indent="-393700" eaLnBrk="1" fontAlgn="auto" hangingPunct="1">
              <a:spcBef>
                <a:spcPct val="0"/>
              </a:spcBef>
              <a:spcAft>
                <a:spcPts val="0"/>
              </a:spcAft>
              <a:buClr>
                <a:srgbClr val="FFF287"/>
              </a:buClr>
              <a:buFont typeface="Wingdings" pitchFamily="2" charset="2"/>
              <a:buChar char="§"/>
              <a:defRPr/>
            </a:pPr>
            <a:r>
              <a:rPr lang="en-US" sz="3300" kern="1200" dirty="0" smtClean="0">
                <a:solidFill>
                  <a:schemeClr val="tx2"/>
                </a:solidFill>
                <a:effectLst/>
                <a:latin typeface="+mn-lt"/>
                <a:ea typeface="+mn-ea"/>
                <a:cs typeface="+mn-cs"/>
              </a:rPr>
              <a:t>person to person telephone  conversation (voice message is not acceptable)</a:t>
            </a:r>
          </a:p>
          <a:p>
            <a:pPr marL="1016000" lvl="1" indent="-393700" eaLnBrk="1" fontAlgn="auto" hangingPunct="1">
              <a:spcBef>
                <a:spcPct val="0"/>
              </a:spcBef>
              <a:spcAft>
                <a:spcPts val="0"/>
              </a:spcAft>
              <a:buClr>
                <a:srgbClr val="FFF287"/>
              </a:buClr>
              <a:buFont typeface="Wingdings" pitchFamily="2" charset="2"/>
              <a:buChar char="§"/>
              <a:defRPr/>
            </a:pPr>
            <a:r>
              <a:rPr lang="en-US" sz="3600" kern="1200" dirty="0" smtClean="0">
                <a:solidFill>
                  <a:schemeClr val="tx2"/>
                </a:solidFill>
                <a:effectLst/>
                <a:latin typeface="+mn-lt"/>
                <a:ea typeface="+mn-ea"/>
                <a:cs typeface="+mn-cs"/>
              </a:rPr>
              <a:t>door hanger notice</a:t>
            </a:r>
          </a:p>
          <a:p>
            <a:pPr marL="1016000" lvl="1" indent="-393700" eaLnBrk="1" fontAlgn="auto" hangingPunct="1">
              <a:spcBef>
                <a:spcPct val="0"/>
              </a:spcBef>
              <a:spcAft>
                <a:spcPts val="0"/>
              </a:spcAft>
              <a:buClr>
                <a:srgbClr val="FFF287"/>
              </a:buClr>
              <a:buFont typeface="Wingdings" pitchFamily="2" charset="2"/>
              <a:buChar char="§"/>
              <a:defRPr/>
            </a:pPr>
            <a:r>
              <a:rPr lang="en-US" sz="3600" kern="1200" dirty="0" smtClean="0">
                <a:solidFill>
                  <a:schemeClr val="tx2"/>
                </a:solidFill>
                <a:effectLst/>
                <a:latin typeface="+mn-lt"/>
                <a:ea typeface="+mn-ea"/>
                <a:cs typeface="+mn-cs"/>
              </a:rPr>
              <a:t>certified mail.</a:t>
            </a:r>
            <a:endParaRPr lang="en-US" sz="3600" dirty="0" smtClean="0">
              <a:solidFill>
                <a:srgbClr val="FFFFFF"/>
              </a:solidFill>
            </a:endParaRPr>
          </a:p>
        </p:txBody>
      </p:sp>
      <p:sp>
        <p:nvSpPr>
          <p:cNvPr id="93186" name="Rectangle 2"/>
          <p:cNvSpPr>
            <a:spLocks noGrp="1" noChangeArrowheads="1"/>
          </p:cNvSpPr>
          <p:nvPr>
            <p:ph type="title"/>
          </p:nvPr>
        </p:nvSpPr>
        <p:spPr>
          <a:xfrm>
            <a:off x="382588" y="452438"/>
            <a:ext cx="8232775" cy="601662"/>
          </a:xfrm>
        </p:spPr>
        <p:txBody>
          <a:bodyPr lIns="0" tIns="0" rIns="0" bIns="0" anchor="t">
            <a:normAutofit fontScale="90000"/>
          </a:bodyPr>
          <a:lstStyle/>
          <a:p>
            <a:pPr eaLnBrk="1" fontAlgn="auto" hangingPunct="1">
              <a:spcAft>
                <a:spcPts val="0"/>
              </a:spcAft>
              <a:defRPr/>
            </a:pPr>
            <a:r>
              <a:rPr b="1" dirty="0" smtClean="0">
                <a:solidFill>
                  <a:srgbClr val="FFFFFF"/>
                </a:solidFill>
              </a:rPr>
              <a:t>Use Restrictions</a:t>
            </a:r>
          </a:p>
        </p:txBody>
      </p:sp>
      <p:sp>
        <p:nvSpPr>
          <p:cNvPr id="94212" name="Freeform 3"/>
          <p:cNvSpPr>
            <a:spLocks/>
          </p:cNvSpPr>
          <p:nvPr/>
        </p:nvSpPr>
        <p:spPr bwMode="auto">
          <a:xfrm>
            <a:off x="244475" y="1092200"/>
            <a:ext cx="8512175" cy="71438"/>
          </a:xfrm>
          <a:custGeom>
            <a:avLst/>
            <a:gdLst>
              <a:gd name="T0" fmla="*/ 0 w 5362"/>
              <a:gd name="T1" fmla="*/ 2147483647 h 45"/>
              <a:gd name="T2" fmla="*/ 2147483647 w 5362"/>
              <a:gd name="T3" fmla="*/ 2147483647 h 45"/>
              <a:gd name="T4" fmla="*/ 2147483647 w 5362"/>
              <a:gd name="T5" fmla="*/ 0 h 45"/>
              <a:gd name="T6" fmla="*/ 0 w 5362"/>
              <a:gd name="T7" fmla="*/ 0 h 45"/>
              <a:gd name="T8" fmla="*/ 0 w 5362"/>
              <a:gd name="T9" fmla="*/ 2147483647 h 45"/>
              <a:gd name="T10" fmla="*/ 0 60000 65536"/>
              <a:gd name="T11" fmla="*/ 0 60000 65536"/>
              <a:gd name="T12" fmla="*/ 0 60000 65536"/>
              <a:gd name="T13" fmla="*/ 0 60000 65536"/>
              <a:gd name="T14" fmla="*/ 0 60000 65536"/>
              <a:gd name="T15" fmla="*/ 0 w 5362"/>
              <a:gd name="T16" fmla="*/ 0 h 45"/>
              <a:gd name="T17" fmla="*/ 5362 w 5362"/>
              <a:gd name="T18" fmla="*/ 45 h 45"/>
            </a:gdLst>
            <a:ahLst/>
            <a:cxnLst>
              <a:cxn ang="T10">
                <a:pos x="T0" y="T1"/>
              </a:cxn>
              <a:cxn ang="T11">
                <a:pos x="T2" y="T3"/>
              </a:cxn>
              <a:cxn ang="T12">
                <a:pos x="T4" y="T5"/>
              </a:cxn>
              <a:cxn ang="T13">
                <a:pos x="T6" y="T7"/>
              </a:cxn>
              <a:cxn ang="T14">
                <a:pos x="T8" y="T9"/>
              </a:cxn>
            </a:cxnLst>
            <a:rect l="T15" t="T16" r="T17" b="T18"/>
            <a:pathLst>
              <a:path w="5362" h="45">
                <a:moveTo>
                  <a:pt x="0" y="44"/>
                </a:moveTo>
                <a:lnTo>
                  <a:pt x="5361" y="44"/>
                </a:lnTo>
                <a:lnTo>
                  <a:pt x="5361" y="0"/>
                </a:lnTo>
                <a:lnTo>
                  <a:pt x="0" y="0"/>
                </a:lnTo>
                <a:lnTo>
                  <a:pt x="0" y="44"/>
                </a:lnTo>
              </a:path>
            </a:pathLst>
          </a:custGeom>
          <a:gradFill rotWithShape="0">
            <a:gsLst>
              <a:gs pos="0">
                <a:srgbClr val="0059CC"/>
              </a:gs>
              <a:gs pos="50000">
                <a:srgbClr val="000000"/>
              </a:gs>
              <a:gs pos="100000">
                <a:srgbClr val="0059C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pic>
        <p:nvPicPr>
          <p:cNvPr id="94213"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171450"/>
            <a:ext cx="1373188" cy="137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4214" name="Freeform 5"/>
          <p:cNvSpPr>
            <a:spLocks/>
          </p:cNvSpPr>
          <p:nvPr/>
        </p:nvSpPr>
        <p:spPr bwMode="auto">
          <a:xfrm>
            <a:off x="1085850" y="29146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49047270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17162</TotalTime>
  <Words>4302</Words>
  <Application>Microsoft Office PowerPoint</Application>
  <PresentationFormat>On-screen Show (4:3)</PresentationFormat>
  <Paragraphs>544</Paragraphs>
  <Slides>101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3" baseType="lpstr">
      <vt:lpstr>Paper</vt:lpstr>
      <vt:lpstr>Acrobat Document</vt:lpstr>
      <vt:lpstr>Coyote Damage Management</vt:lpstr>
      <vt:lpstr>Basic Information</vt:lpstr>
      <vt:lpstr>Basic Information</vt:lpstr>
      <vt:lpstr>Basic Information</vt:lpstr>
      <vt:lpstr>Basic Information</vt:lpstr>
      <vt:lpstr>Basic Information</vt:lpstr>
      <vt:lpstr>Basic Information</vt:lpstr>
      <vt:lpstr>Basic Information</vt:lpstr>
      <vt:lpstr>Basic Information</vt:lpstr>
      <vt:lpstr>Basic Information</vt:lpstr>
      <vt:lpstr>Basic Information</vt:lpstr>
      <vt:lpstr>Basic Information</vt:lpstr>
      <vt:lpstr>Basic Information</vt:lpstr>
      <vt:lpstr>Basic Information</vt:lpstr>
      <vt:lpstr>Basic Information</vt:lpstr>
      <vt:lpstr>Basic Information</vt:lpstr>
      <vt:lpstr>Basic Information</vt:lpstr>
      <vt:lpstr>Basic Information</vt:lpstr>
      <vt:lpstr>Basic Information</vt:lpstr>
      <vt:lpstr>Sodium Cyanide</vt:lpstr>
      <vt:lpstr>Sodium Cyanide</vt:lpstr>
      <vt:lpstr>Sodium Cyanide</vt:lpstr>
      <vt:lpstr>Sodium Cyanide</vt:lpstr>
      <vt:lpstr>Sodium Cyanide</vt:lpstr>
      <vt:lpstr>Sodium Cyanide</vt:lpstr>
      <vt:lpstr>Sodium Cyanide</vt:lpstr>
      <vt:lpstr>Sodium Cyanide</vt:lpstr>
      <vt:lpstr>Sodium Cyanide</vt:lpstr>
      <vt:lpstr>Handling and Storage</vt:lpstr>
      <vt:lpstr>Handling and Storage</vt:lpstr>
      <vt:lpstr>Handling and Storage</vt:lpstr>
      <vt:lpstr>Handling and Storage</vt:lpstr>
      <vt:lpstr>Handling and Storage</vt:lpstr>
      <vt:lpstr>Handling and Storage</vt:lpstr>
      <vt:lpstr>Handling and Storage</vt:lpstr>
      <vt:lpstr>Handling and Storage</vt:lpstr>
      <vt:lpstr>Handling and Storage</vt:lpstr>
      <vt:lpstr>Handling and Storage</vt:lpstr>
      <vt:lpstr>Handling and Storage</vt:lpstr>
      <vt:lpstr>Handling and Storage</vt:lpstr>
      <vt:lpstr>Handling and Storage</vt:lpstr>
      <vt:lpstr>Application of the M- 44</vt:lpstr>
      <vt:lpstr>Selecting the Site</vt:lpstr>
      <vt:lpstr>Selecting the Site</vt:lpstr>
      <vt:lpstr>Additional Suggestions</vt:lpstr>
      <vt:lpstr>Additional Suggestions</vt:lpstr>
      <vt:lpstr>Additional Suggestions</vt:lpstr>
      <vt:lpstr>Additional Suggestions</vt:lpstr>
      <vt:lpstr>Purchasing Requirements</vt:lpstr>
      <vt:lpstr>Purchasing Requirements</vt:lpstr>
      <vt:lpstr>PowerPoint Presentation</vt:lpstr>
      <vt:lpstr>Record Keeping Requirements</vt:lpstr>
      <vt:lpstr>Record Keeping</vt:lpstr>
      <vt:lpstr>PowerPoint Presentation</vt:lpstr>
      <vt:lpstr>PowerPoint Presentation</vt:lpstr>
      <vt:lpstr>PowerPoint Presentation</vt:lpstr>
      <vt:lpstr>PowerPoint Presentation</vt:lpstr>
      <vt:lpstr>Record Keeping</vt:lpstr>
      <vt:lpstr>Record Keeping</vt:lpstr>
      <vt:lpstr>Record Keeping</vt:lpstr>
      <vt:lpstr>Record Keeping</vt:lpstr>
      <vt:lpstr>EPA 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Use Restrictions</vt:lpstr>
      <vt:lpstr>PowerPoint Presentation</vt:lpstr>
      <vt:lpstr>PowerPoint Presentation</vt:lpstr>
    </vt:vector>
  </TitlesOfParts>
  <Company>State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Jerald</dc:creator>
  <cp:lastModifiedBy>Johnson, Jerald</cp:lastModifiedBy>
  <cp:revision>26</cp:revision>
  <dcterms:created xsi:type="dcterms:W3CDTF">2020-12-03T17:19:20Z</dcterms:created>
  <dcterms:modified xsi:type="dcterms:W3CDTF">2023-01-09T14:16:16Z</dcterms:modified>
</cp:coreProperties>
</file>